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5"/>
  </p:notesMasterIdLst>
  <p:handoutMasterIdLst>
    <p:handoutMasterId r:id="rId26"/>
  </p:handoutMasterIdLst>
  <p:sldIdLst>
    <p:sldId id="256" r:id="rId2"/>
    <p:sldId id="261" r:id="rId3"/>
    <p:sldId id="277" r:id="rId4"/>
    <p:sldId id="278" r:id="rId5"/>
    <p:sldId id="279" r:id="rId6"/>
    <p:sldId id="280" r:id="rId7"/>
    <p:sldId id="263" r:id="rId8"/>
    <p:sldId id="281" r:id="rId9"/>
    <p:sldId id="282" r:id="rId10"/>
    <p:sldId id="283" r:id="rId11"/>
    <p:sldId id="284" r:id="rId12"/>
    <p:sldId id="291" r:id="rId13"/>
    <p:sldId id="293" r:id="rId14"/>
    <p:sldId id="295" r:id="rId15"/>
    <p:sldId id="296" r:id="rId16"/>
    <p:sldId id="298" r:id="rId17"/>
    <p:sldId id="299" r:id="rId18"/>
    <p:sldId id="300" r:id="rId19"/>
    <p:sldId id="304" r:id="rId20"/>
    <p:sldId id="307" r:id="rId21"/>
    <p:sldId id="308" r:id="rId22"/>
    <p:sldId id="309" r:id="rId23"/>
    <p:sldId id="27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A40C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4FDE5B-3291-460E-9AF6-24C09F554F01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1BCE13-D08A-428F-B803-E3887BC7DC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3853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383BC-F64C-4C25-8940-EF38D5C261F8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00AED1-59B0-4496-8AC6-9971DA3CC4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612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2435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1688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013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1892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5167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1872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4618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306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3631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1459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768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7949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5670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120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9005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23158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57760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90321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2328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2328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2328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23287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00AED1-59B0-4496-8AC6-9971DA3CC47D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423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plit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split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teachtech.ru/wp-content/uploads/2015/09/2015-09-14_1358_001.p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7394" y="188640"/>
            <a:ext cx="8951877" cy="92354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«Облачные технологии» </a:t>
            </a:r>
            <a:endParaRPr lang="ru-RU" sz="6000" b="1" i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556168" y="6254552"/>
            <a:ext cx="3562720" cy="603448"/>
          </a:xfrm>
        </p:spPr>
        <p:txBody>
          <a:bodyPr>
            <a:normAutofit fontScale="85000" lnSpcReduction="10000"/>
          </a:bodyPr>
          <a:lstStyle/>
          <a:p>
            <a:pPr algn="r"/>
            <a:r>
              <a:rPr lang="ru-RU" sz="2400" i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Мастер п/о </a:t>
            </a:r>
            <a:r>
              <a:rPr lang="ru-RU" sz="2400" i="1" dirty="0" err="1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Харичева</a:t>
            </a:r>
            <a:r>
              <a:rPr lang="ru-RU" sz="2400" i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Н.А.</a:t>
            </a:r>
            <a:endParaRPr lang="ru-RU" sz="24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293096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ru-RU" sz="4000" b="1" i="1" dirty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современный ресурс организации </a:t>
            </a:r>
            <a:r>
              <a:rPr lang="ru-RU" sz="4000" b="1" i="1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процесса обучения лиц с ОВЗ и инвалидов</a:t>
            </a:r>
            <a:endParaRPr lang="ru-RU" sz="4000" b="1" i="1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23528" y="1165393"/>
            <a:ext cx="849694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kern="8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Сегодня в ходе образовательного процесса в соответствии с ФГОС современный обучающийся должен не столько накапливать багаж знаний и умений, сколько приобретать способность самостоятельно и совместно с другими людьми ставить осмысленные цели, выстраивать ситуации самообразования, искать и продуцировать средства и способы разрешения проблем.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kern="8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Этому способствуют облачные технологии.</a:t>
            </a:r>
          </a:p>
        </p:txBody>
      </p:sp>
      <p:pic>
        <p:nvPicPr>
          <p:cNvPr id="4" name="Рисунок 3" descr="Â«ÐÐÐÐÐ§ÐÐ«Ð Ð¢ÐÐ¥ÐÐÐÐÐÐÐÂ» - Ð¡ÐÐÐ ÐÐÐÐÐÐ«Ð Ð ÐÐ¡Ð£Ð Ð¡ ÐÐ ÐÐÐÐÐÐÐ¦ÐÐ ÐÐÐ ÐÐÐÐÐÐ¢ÐÐÐ¬ÐÐÐÐ ÐÐ ÐÐ¦ÐÐ¡Ð¡Ð ÐÐÐ£Ð§ÐÐÐÐ¯ ÐÐ±Ð»Ð°ÑÐ½ÑÐµ ÑÐµÑÐ½Ð¾Ð»Ð¾Ð³Ð¸Ð¸ ÑÐµÐ³Ð¾Ð´Ð½Ñ Ð² Ð¼Ð¾Ð´Ðµ.  ÐÐ¾ ÑÑÐ¾ Ð¾Ð½Ð¸ Ð¸Ð· ÑÐµÐ±Ñ Ð¿ÑÐµÐ´ÑÑÐ°Ð²Ð»ÑÑÑ ? "/>
          <p:cNvPicPr/>
          <p:nvPr/>
        </p:nvPicPr>
        <p:blipFill>
          <a:blip r:embed="rId3" cstate="print"/>
          <a:srcRect l="3938" t="47846" r="52424" b="17675"/>
          <a:stretch>
            <a:fillRect/>
          </a:stretch>
        </p:blipFill>
        <p:spPr bwMode="auto">
          <a:xfrm>
            <a:off x="3275856" y="5517232"/>
            <a:ext cx="259228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3568" y="-64165"/>
            <a:ext cx="77925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Monotype Corsiva" pitchFamily="66" charset="0"/>
              </a:rPr>
              <a:t>Облачные технологии</a:t>
            </a:r>
            <a:endParaRPr lang="ru-RU" sz="72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43808" y="1700808"/>
            <a:ext cx="6048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Monotype Corsiva" pitchFamily="66" charset="0"/>
              </a:rPr>
              <a:t> </a:t>
            </a:r>
            <a:endParaRPr lang="ru-RU" sz="2800" dirty="0">
              <a:latin typeface="Monotype Corsiva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8090" y="1372975"/>
            <a:ext cx="864095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Это технологии работы с сохраненными данными в сети интернет, которые позволяют хранить, редактировать , а также делиться интересными файлами и документами с друзьями и коллегами</a:t>
            </a:r>
            <a:endParaRPr lang="ru-RU" sz="32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8436" y="3990420"/>
            <a:ext cx="864095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>
                <a:solidFill>
                  <a:srgbClr val="00206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Облачные технологии подразумевают возможность пользователя иметь доступ к данным, не устанавливая приложений на своем устройстве, поскольку все обеспечение  предоставляют серверы.</a:t>
            </a:r>
            <a:endParaRPr lang="ru-RU" sz="3200" dirty="0">
              <a:solidFill>
                <a:srgbClr val="00206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608" y="78555"/>
            <a:ext cx="736131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  <a:latin typeface="Monotype Corsiva" pitchFamily="66" charset="0"/>
                <a:cs typeface="Arial" pitchFamily="34" charset="0"/>
              </a:rPr>
              <a:t>Облачные технологии сегодня в моде.</a:t>
            </a:r>
          </a:p>
          <a:p>
            <a:r>
              <a:rPr lang="ru-RU" sz="4000" b="1" dirty="0" smtClean="0">
                <a:solidFill>
                  <a:srgbClr val="C00000"/>
                </a:solidFill>
                <a:latin typeface="Monotype Corsiva" pitchFamily="66" charset="0"/>
                <a:cs typeface="Arial" pitchFamily="34" charset="0"/>
              </a:rPr>
              <a:t>Но что они из себя представляют?</a:t>
            </a:r>
            <a:endParaRPr lang="ru-RU" sz="4000" b="1" dirty="0">
              <a:solidFill>
                <a:srgbClr val="C00000"/>
              </a:solidFill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43808" y="1700808"/>
            <a:ext cx="6048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Monotype Corsiva" pitchFamily="66" charset="0"/>
              </a:rPr>
              <a:t> </a:t>
            </a:r>
            <a:endParaRPr lang="ru-RU" sz="2800" dirty="0">
              <a:latin typeface="Monotype Corsiva" pitchFamily="66" charset="0"/>
            </a:endParaRPr>
          </a:p>
        </p:txBody>
      </p:sp>
      <p:pic>
        <p:nvPicPr>
          <p:cNvPr id="10" name="Рисунок 9" descr="ÐÐ¾ÑÐµÐ¼Ñ â Â«ÐÐ±Ð»Ð°ÐºÐ¾Â»? 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121235"/>
            <a:ext cx="4464223" cy="2102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Ð¢ÐµÑÐ¼Ð¸Ð½ Â«Ð¾Ð±Ð»Ð°ÐºÐ¾Â» Ð¸ÑÐ¿Ð¾Ð»ÑÐ·ÑÐµÑÑÑ ÐºÐ°Ðº Ð¼ÐµÑÐ°ÑÐ¾ÑÐ°, Ð¾Ð±ÑÐ°Ð·, ÐºÐ¾ÑÐ¾ÑÑÐ¹ ÑÐºÑÑÐ²Ð°ÐµÑ Ð·Ð° ÑÐ¾Ð±Ð¾Ð¹ Ð²ÑÐµ ÑÐ»Ð¾Ð¶Ð½ÑÐµ ÑÐµÑÐ½Ð¸ÑÐµÑÐºÐ¸Ðµ Ð´ÐµÑÐ°Ð»Ð¸, Ð¾ ÐºÐ¾ÑÐ¾ÑÑÑ Ð¾Ð±ÑÑÐ½Ð¾Ð¼Ñ Ð¿Ð¾Ð»ÑÐ·Ð¾Ð²Ð°ÑÐµÐ»Ñ  Ð·Ð½Ð°ÑÑ ÑÐ¾Ð²ÑÐµÐ¼  Ð½ÐµÐ¾Ð±ÑÐ·Ð°ÑÐµÐ»ÑÐ½Ð¾ . Ð¡ÑÑÑ: Ð´Ð»Ñ ÑÑÐ°Ð½ÐµÐ½Ð¸Ñ Ð¸ Ð¾Ð±ÑÐ°Ð±Ð¾ÑÐºÐ¸ Ð´Ð°Ð½Ð½ÑÑ Ð¸ÑÐ¿Ð¾Ð»ÑÐ·ÑÑÑÑÑ ÑÐµÑÑÑÑÑ Ð½ÐµÐºÐ¾ÑÐ¾ÑÐ¾Ð³Ð¾ Ð¼Ð¾ÑÐ½Ð¾Ð³Ð¾ ÐºÐ¾Ð¼Ð¿ÑÑÑÐµÑÐ° (ÑÐµÑÐ²ÐµÑÐ°), ÑÐ°ÑÐ¿Ð¾Ð»Ð¾Ð¶ÐµÐ½Ð½Ð¾Ð³Ð¾ Ð³Ð´Ðµ-ÑÐ¾ Ð² ÑÐµÑÐ¸ ÐÐ½ÑÐµÑÐ½ÐµÑ. "/>
          <p:cNvPicPr/>
          <p:nvPr/>
        </p:nvPicPr>
        <p:blipFill>
          <a:blip r:embed="rId4" cstate="print"/>
          <a:srcRect l="2424" t="53874" r="61211" b="5181"/>
          <a:stretch>
            <a:fillRect/>
          </a:stretch>
        </p:blipFill>
        <p:spPr bwMode="auto">
          <a:xfrm rot="20735486">
            <a:off x="397840" y="4809230"/>
            <a:ext cx="2535068" cy="1496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467544" y="2148314"/>
            <a:ext cx="77403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Термин </a:t>
            </a:r>
            <a:r>
              <a:rPr lang="ru-RU" sz="32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«облако» </a:t>
            </a:r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используется как метафора.</a:t>
            </a:r>
            <a:endParaRPr lang="ru-RU" sz="32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1520" y="3140968"/>
            <a:ext cx="85689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«Облако</a:t>
            </a:r>
            <a:r>
              <a:rPr lang="ru-RU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» </a:t>
            </a: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используется </a:t>
            </a:r>
            <a:r>
              <a:rPr lang="ru-RU" sz="28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для </a:t>
            </a:r>
            <a:r>
              <a:rPr lang="ru-RU" sz="28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хранения и обработки данных. Это  ресурс некоторого мощного компьютера (сервера), расположенного где-то в сети Интернет.</a:t>
            </a:r>
            <a:endParaRPr lang="ru-RU" sz="28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652900"/>
            <a:ext cx="1871663" cy="1944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43808" y="1700808"/>
            <a:ext cx="6048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Monotype Corsiva" pitchFamily="66" charset="0"/>
              </a:rPr>
              <a:t> </a:t>
            </a:r>
            <a:endParaRPr lang="ru-RU" sz="2800" dirty="0">
              <a:latin typeface="Monotype Corsiva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191" y="144774"/>
            <a:ext cx="91871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Aft>
                <a:spcPts val="0"/>
              </a:spcAft>
            </a:pPr>
            <a:r>
              <a:rPr lang="ru-RU" sz="3600" b="1" dirty="0">
                <a:solidFill>
                  <a:srgbClr val="C00000"/>
                </a:solidFill>
                <a:latin typeface="Monotype Corsiva" pitchFamily="66" charset="0"/>
                <a:ea typeface="Times New Roman"/>
                <a:cs typeface="Arial"/>
              </a:rPr>
              <a:t>Как устроена система облачного хранения данных?</a:t>
            </a:r>
            <a:endParaRPr lang="ru-RU" sz="3600" dirty="0">
              <a:solidFill>
                <a:srgbClr val="C00000"/>
              </a:solidFill>
              <a:effectLst/>
              <a:latin typeface="Monotype Corsiva" pitchFamily="66" charset="0"/>
              <a:ea typeface="Times New Roman"/>
            </a:endParaRPr>
          </a:p>
        </p:txBody>
      </p:sp>
      <p:pic>
        <p:nvPicPr>
          <p:cNvPr id="9" name="Рисунок 8" descr="2015-09-14_1358_001">
            <a:hlinkClick r:id="rId3" tooltip="&quot;&quot;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70774" y="4297172"/>
            <a:ext cx="2962275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23528" y="791105"/>
            <a:ext cx="85689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>
              <a:spcAft>
                <a:spcPts val="0"/>
              </a:spcAft>
            </a:pPr>
            <a:r>
              <a:rPr lang="ru-RU" sz="28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Если Ваши данные хранятся в «облаке» — это значит, что они хранятся не на Вашем компьютере, а на сервере. </a:t>
            </a:r>
            <a:endParaRPr lang="ru-RU" sz="2800" dirty="0" smtClean="0">
              <a:solidFill>
                <a:srgbClr val="00206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fontAlgn="base">
              <a:spcAft>
                <a:spcPts val="0"/>
              </a:spcAft>
            </a:pP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Вы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можете всегда получить доступ к Вашим данным  с компьютера или мобильного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устройства.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М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ожете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синхронизировать файлы между различными устройствами, и сделать их доступными только определенным пользователям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  <a:endParaRPr lang="ru-RU" sz="2800" dirty="0">
              <a:solidFill>
                <a:srgbClr val="00206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79041">
            <a:off x="3354192" y="4551281"/>
            <a:ext cx="2107442" cy="206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3592923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43808" y="1700808"/>
            <a:ext cx="6048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Monotype Corsiva" pitchFamily="66" charset="0"/>
              </a:rPr>
              <a:t> </a:t>
            </a:r>
            <a:endParaRPr lang="ru-RU" sz="2800" dirty="0">
              <a:latin typeface="Monotype Corsiva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822" y="144774"/>
            <a:ext cx="9220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fontAlgn="base"/>
            <a:r>
              <a:rPr lang="ru-RU" sz="3600" b="1" dirty="0">
                <a:solidFill>
                  <a:srgbClr val="C00000"/>
                </a:solidFill>
                <a:latin typeface="Monotype Corsiva" pitchFamily="66" charset="0"/>
                <a:ea typeface="Times New Roman"/>
              </a:rPr>
              <a:t>Хранение данных в облаке  имеет ряд преимуществ</a:t>
            </a:r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  <a:ea typeface="Times New Roman"/>
              </a:rPr>
              <a:t>:</a:t>
            </a:r>
            <a:endParaRPr lang="ru-RU" sz="3600" b="1" dirty="0">
              <a:solidFill>
                <a:srgbClr val="C00000"/>
              </a:solidFill>
              <a:latin typeface="Monotype Corsiva" pitchFamily="66" charset="0"/>
              <a:ea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7735" y="1124744"/>
            <a:ext cx="8712967" cy="4196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 fontAlgn="base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endParaRPr lang="ru-RU" sz="4000" kern="800" baseline="30000" dirty="0">
              <a:solidFill>
                <a:srgbClr val="00206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342900" lvl="0" indent="-342900" algn="just" fontAlgn="base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4000" kern="800" baseline="300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Резервное копирование. Даже если с вашим компьютером дома или на работе что-то случится, Ваши файлы в облаке останутся на месте</a:t>
            </a:r>
            <a:r>
              <a:rPr lang="ru-RU" sz="4000" kern="800" baseline="30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</a:p>
          <a:p>
            <a:pPr marL="342900" lvl="0" indent="-342900" algn="just" fontAlgn="base">
              <a:spcAft>
                <a:spcPts val="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endParaRPr lang="ru-RU" sz="4000" kern="800" baseline="30000" dirty="0" smtClean="0">
              <a:solidFill>
                <a:srgbClr val="00206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342900" indent="-342900" algn="just" fontAlgn="base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sz="4000" kern="800" baseline="300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Совместный доступ. Вы можете предоставить  другим пользователям  доступ к вашим файлам. Несколько пользователей  могут одновременно видеть один файл, и даже  редактировать его</a:t>
            </a:r>
            <a:r>
              <a:rPr lang="ru-RU" sz="4000" kern="800" baseline="30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  <a:endParaRPr lang="ru-RU" sz="4000" kern="800" baseline="30000" dirty="0">
              <a:solidFill>
                <a:srgbClr val="00206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798769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612576" y="836712"/>
            <a:ext cx="8892480" cy="4151954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4400" b="1" dirty="0">
                <a:solidFill>
                  <a:srgbClr val="C00000"/>
                </a:solidFill>
                <a:latin typeface="Monotype Corsiva" pitchFamily="66" charset="0"/>
              </a:rPr>
              <a:t> </a:t>
            </a:r>
            <a:r>
              <a:rPr lang="ru-RU" sz="4400" b="1" dirty="0" smtClean="0">
                <a:solidFill>
                  <a:srgbClr val="C00000"/>
                </a:solidFill>
                <a:latin typeface="Monotype Corsiva" pitchFamily="66" charset="0"/>
              </a:rPr>
              <a:t>                                            </a:t>
            </a:r>
          </a:p>
          <a:p>
            <a:pPr>
              <a:spcBef>
                <a:spcPts val="0"/>
              </a:spcBef>
              <a:buNone/>
            </a:pPr>
            <a:r>
              <a:rPr lang="ru-RU" sz="4400" b="1" dirty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4400" b="1" dirty="0" smtClean="0">
                <a:solidFill>
                  <a:srgbClr val="C00000"/>
                </a:solidFill>
                <a:latin typeface="Monotype Corsiva" pitchFamily="66" charset="0"/>
              </a:rPr>
              <a:t>                                    Как </a:t>
            </a:r>
            <a:r>
              <a:rPr lang="ru-RU" sz="4400" b="1" dirty="0">
                <a:solidFill>
                  <a:srgbClr val="C00000"/>
                </a:solidFill>
                <a:latin typeface="Monotype Corsiva" pitchFamily="66" charset="0"/>
              </a:rPr>
              <a:t>же эти </a:t>
            </a:r>
            <a:endParaRPr lang="ru-RU" sz="4400" b="1" dirty="0" smtClean="0">
              <a:solidFill>
                <a:srgbClr val="C00000"/>
              </a:solidFill>
              <a:latin typeface="Monotype Corsiva" pitchFamily="66" charset="0"/>
            </a:endParaRPr>
          </a:p>
          <a:p>
            <a:pPr>
              <a:spcBef>
                <a:spcPts val="0"/>
              </a:spcBef>
              <a:buNone/>
            </a:pPr>
            <a:r>
              <a:rPr lang="ru-RU" sz="4400" b="1" dirty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4400" b="1" dirty="0" smtClean="0">
                <a:solidFill>
                  <a:srgbClr val="C00000"/>
                </a:solidFill>
                <a:latin typeface="Monotype Corsiva" pitchFamily="66" charset="0"/>
              </a:rPr>
              <a:t>                    технологии  применить</a:t>
            </a:r>
          </a:p>
          <a:p>
            <a:pPr>
              <a:spcBef>
                <a:spcPts val="0"/>
              </a:spcBef>
              <a:buNone/>
            </a:pPr>
            <a:r>
              <a:rPr lang="ru-RU" sz="4400" b="1" dirty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4400" b="1" dirty="0" smtClean="0">
                <a:solidFill>
                  <a:srgbClr val="C00000"/>
                </a:solidFill>
                <a:latin typeface="Monotype Corsiva" pitchFamily="66" charset="0"/>
              </a:rPr>
              <a:t>             </a:t>
            </a:r>
            <a:r>
              <a:rPr lang="ru-RU" sz="4400" b="1" dirty="0">
                <a:solidFill>
                  <a:srgbClr val="C00000"/>
                </a:solidFill>
                <a:latin typeface="Monotype Corsiva" pitchFamily="66" charset="0"/>
              </a:rPr>
              <a:t>в </a:t>
            </a:r>
            <a:r>
              <a:rPr lang="ru-RU" sz="4400" b="1" dirty="0" smtClean="0">
                <a:solidFill>
                  <a:srgbClr val="C00000"/>
                </a:solidFill>
                <a:latin typeface="Monotype Corsiva" pitchFamily="66" charset="0"/>
              </a:rPr>
              <a:t>образовательном                              </a:t>
            </a:r>
          </a:p>
          <a:p>
            <a:pPr>
              <a:spcBef>
                <a:spcPts val="0"/>
              </a:spcBef>
              <a:buNone/>
            </a:pPr>
            <a:r>
              <a:rPr lang="ru-RU" sz="4400" b="1" dirty="0">
                <a:solidFill>
                  <a:srgbClr val="C00000"/>
                </a:solidFill>
                <a:latin typeface="Monotype Corsiva" pitchFamily="66" charset="0"/>
              </a:rPr>
              <a:t> </a:t>
            </a:r>
            <a:r>
              <a:rPr lang="ru-RU" sz="4400" b="1" dirty="0" smtClean="0">
                <a:solidFill>
                  <a:srgbClr val="C00000"/>
                </a:solidFill>
                <a:latin typeface="Monotype Corsiva" pitchFamily="66" charset="0"/>
              </a:rPr>
              <a:t>                                    учреждении</a:t>
            </a:r>
            <a:r>
              <a:rPr lang="ru-RU" sz="4400" b="1" dirty="0">
                <a:solidFill>
                  <a:srgbClr val="C00000"/>
                </a:solidFill>
                <a:latin typeface="Monotype Corsiva" pitchFamily="66" charset="0"/>
              </a:rPr>
              <a:t>?</a:t>
            </a: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43808" y="1700808"/>
            <a:ext cx="6048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Monotype Corsiva" pitchFamily="66" charset="0"/>
              </a:rPr>
              <a:t> </a:t>
            </a:r>
            <a:endParaRPr lang="ru-RU" sz="2800" dirty="0"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433" y="1310424"/>
            <a:ext cx="8712967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fontAlgn="base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kern="8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Хранить </a:t>
            </a:r>
            <a:r>
              <a:rPr lang="ru-RU" kern="8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документы и учебные материалы, к которым родители и </a:t>
            </a:r>
            <a:r>
              <a:rPr lang="ru-RU" kern="8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обучающиеся </a:t>
            </a:r>
            <a:r>
              <a:rPr lang="ru-RU" kern="8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могут иметь доступ</a:t>
            </a:r>
            <a:r>
              <a:rPr lang="ru-RU" kern="8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</a:p>
          <a:p>
            <a:pPr marL="457200" lvl="0" indent="-457200" fontAlgn="base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kern="8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Хранить </a:t>
            </a:r>
            <a:r>
              <a:rPr lang="ru-RU" kern="8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архивы планов уроков, ведомостей и  других документов, которые </a:t>
            </a:r>
            <a:r>
              <a:rPr lang="ru-RU" kern="8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вы </a:t>
            </a:r>
            <a:r>
              <a:rPr lang="ru-RU" kern="8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боитесь потерять</a:t>
            </a:r>
            <a:r>
              <a:rPr lang="ru-RU" kern="8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</a:p>
          <a:p>
            <a:pPr marL="457200" lvl="0" indent="-457200" fontAlgn="base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kern="8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Вместе </a:t>
            </a:r>
            <a:r>
              <a:rPr lang="ru-RU" kern="8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с другими преподавателями  работать над учебными планами или  совместными проектами</a:t>
            </a:r>
            <a:r>
              <a:rPr lang="ru-RU" kern="8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</a:p>
          <a:p>
            <a:pPr marL="457200" lvl="0" indent="-457200" fontAlgn="base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kern="8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Создавать </a:t>
            </a:r>
            <a:r>
              <a:rPr lang="ru-RU" kern="8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учебные материалы дома, а  затем отправлять их в облако, чтобы иметь к ним доступ с рабочего </a:t>
            </a:r>
            <a:r>
              <a:rPr lang="ru-RU" kern="8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компьютера.</a:t>
            </a:r>
          </a:p>
          <a:p>
            <a:pPr marL="457200" lvl="0" indent="-457200" fontAlgn="base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kern="8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Для учителя также очень удобно хранить грамоты, сертификаты, дипломы свои и обучающихся.</a:t>
            </a:r>
            <a:endParaRPr lang="ru-RU" kern="800" dirty="0">
              <a:solidFill>
                <a:srgbClr val="00206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457200" lvl="0" indent="-457200" fontAlgn="base"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Планирование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учебного процесса средствами сервиса позволяет создавать расписание теоретических и практических занятий, консультаций; 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Информировать учащихся о домашнем задании, о переносе занятий, напоминать о контрольных и самостоятельных работах, сроках сдачи рефератов, проектов.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ru-RU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Обмен информацией и 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документами обучающихся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друг с другом и с преподавателями, необходимыми для учебного 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процесса (проверка </a:t>
            </a:r>
            <a:r>
              <a:rPr lang="ru-RU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домашней работы, консультирование по проектам и </a:t>
            </a:r>
            <a:r>
              <a:rPr lang="ru-RU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рефератам). </a:t>
            </a:r>
            <a:endParaRPr lang="ru-RU" dirty="0">
              <a:solidFill>
                <a:srgbClr val="00206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99592" y="116632"/>
            <a:ext cx="75577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ru-RU" sz="3600" b="1" dirty="0">
                <a:solidFill>
                  <a:srgbClr val="C00000"/>
                </a:solidFill>
                <a:latin typeface="Monotype Corsiva" pitchFamily="66" charset="0"/>
                <a:ea typeface="Times New Roman"/>
                <a:cs typeface="Arial"/>
              </a:rPr>
              <a:t>Как можно использовать облачные хранилища данных в своей работе?</a:t>
            </a:r>
          </a:p>
        </p:txBody>
      </p:sp>
    </p:spTree>
    <p:extLst>
      <p:ext uri="{BB962C8B-B14F-4D97-AF65-F5344CB8AC3E}">
        <p14:creationId xmlns:p14="http://schemas.microsoft.com/office/powerpoint/2010/main" val="2552554619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43808" y="1700808"/>
            <a:ext cx="6048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Monotype Corsiva" pitchFamily="66" charset="0"/>
              </a:rPr>
              <a:t> </a:t>
            </a:r>
            <a:endParaRPr lang="ru-RU" sz="2800" dirty="0"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75148" y="1686942"/>
            <a:ext cx="589518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 fontAlgn="base">
              <a:spcAft>
                <a:spcPts val="0"/>
              </a:spcAft>
              <a:buSzPts val="1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ru-RU" sz="3600" kern="800" baseline="30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Хранить </a:t>
            </a:r>
            <a:r>
              <a:rPr lang="ru-RU" sz="3600" kern="800" baseline="300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материалы, необходимые для учебы</a:t>
            </a:r>
            <a:r>
              <a:rPr lang="ru-RU" sz="3600" kern="800" baseline="30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</a:p>
          <a:p>
            <a:pPr marL="571500" lvl="0" indent="-571500" fontAlgn="base">
              <a:spcAft>
                <a:spcPts val="0"/>
              </a:spcAft>
              <a:buSzPts val="1000"/>
              <a:buFont typeface="Wingdings" pitchFamily="2" charset="2"/>
              <a:buChar char="v"/>
              <a:tabLst>
                <a:tab pos="457200" algn="l"/>
              </a:tabLst>
            </a:pPr>
            <a:endParaRPr lang="ru-RU" sz="3600" kern="800" baseline="30000" dirty="0" smtClean="0">
              <a:solidFill>
                <a:srgbClr val="00206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571500" indent="-571500" fontAlgn="base">
              <a:buSzPts val="1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ru-RU" sz="3600" kern="800" baseline="300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Совместно с другими </a:t>
            </a:r>
            <a:r>
              <a:rPr lang="ru-RU" sz="3600" kern="800" baseline="30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обучающимися </a:t>
            </a:r>
            <a:r>
              <a:rPr lang="ru-RU" sz="3600" kern="800" baseline="300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работать над проектами,  как в учебном заведении, так и </a:t>
            </a:r>
            <a:r>
              <a:rPr lang="ru-RU" sz="3600" kern="800" baseline="30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дома.</a:t>
            </a:r>
          </a:p>
          <a:p>
            <a:pPr marL="571500" indent="-571500" fontAlgn="base">
              <a:buSzPts val="1000"/>
              <a:buFont typeface="Wingdings" pitchFamily="2" charset="2"/>
              <a:buChar char="v"/>
              <a:tabLst>
                <a:tab pos="457200" algn="l"/>
              </a:tabLst>
            </a:pPr>
            <a:endParaRPr lang="ru-RU" sz="3600" kern="800" baseline="30000" dirty="0">
              <a:solidFill>
                <a:srgbClr val="00206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571500" indent="-571500" fontAlgn="base">
              <a:buSzPts val="1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ru-RU" sz="3600" kern="800" baseline="30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Сдавать </a:t>
            </a:r>
            <a:r>
              <a:rPr lang="ru-RU" sz="3600" kern="800" baseline="300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работы. Преподаватель может создать специальную папку, в которую необходимо будет помещать   выполненные задания.</a:t>
            </a:r>
            <a:endParaRPr lang="ru-RU" sz="3600" kern="800" baseline="30000" dirty="0">
              <a:solidFill>
                <a:srgbClr val="002060"/>
              </a:solidFill>
              <a:effectLst/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1205" y="116632"/>
            <a:ext cx="88891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/>
            <a:r>
              <a:rPr lang="ru-RU" sz="3600" b="1" dirty="0">
                <a:solidFill>
                  <a:srgbClr val="C00000"/>
                </a:solidFill>
                <a:latin typeface="Monotype Corsiva" pitchFamily="66" charset="0"/>
                <a:ea typeface="Times New Roman"/>
                <a:cs typeface="Arial"/>
              </a:rPr>
              <a:t>Как </a:t>
            </a:r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  <a:ea typeface="Times New Roman"/>
                <a:cs typeface="Arial"/>
              </a:rPr>
              <a:t>обучающиеся могут использовать </a:t>
            </a:r>
            <a:r>
              <a:rPr lang="ru-RU" sz="3600" b="1" dirty="0">
                <a:solidFill>
                  <a:srgbClr val="C00000"/>
                </a:solidFill>
                <a:latin typeface="Monotype Corsiva" pitchFamily="66" charset="0"/>
                <a:ea typeface="Times New Roman"/>
                <a:cs typeface="Arial"/>
              </a:rPr>
              <a:t>облачные хранилища данных?</a:t>
            </a:r>
          </a:p>
        </p:txBody>
      </p:sp>
      <p:pic>
        <p:nvPicPr>
          <p:cNvPr id="5" name="Рисунок 4" descr="Ð¢ÐµÑÐ¼Ð¸Ð½ Â«Ð¾Ð±Ð»Ð°ÐºÐ¾Â» Ð¸ÑÐ¿Ð¾Ð»ÑÐ·ÑÐµÑÑÑ ÐºÐ°Ðº Ð¼ÐµÑÐ°ÑÐ¾ÑÐ°, Ð¾Ð±ÑÐ°Ð·, ÐºÐ¾ÑÐ¾ÑÑÐ¹ ÑÐºÑÑÐ²Ð°ÐµÑ Ð·Ð° ÑÐ¾Ð±Ð¾Ð¹ Ð²ÑÐµ ÑÐ»Ð¾Ð¶Ð½ÑÐµ ÑÐµÑÐ½Ð¸ÑÐµÑÐºÐ¸Ðµ Ð´ÐµÑÐ°Ð»Ð¸, Ð¾ ÐºÐ¾ÑÐ¾ÑÑÑ Ð¾Ð±ÑÑÐ½Ð¾Ð¼Ñ Ð¿Ð¾Ð»ÑÐ·Ð¾Ð²Ð°ÑÐµÐ»Ñ  Ð·Ð½Ð°ÑÑ ÑÐ¾Ð²ÑÐµÐ¼  Ð½ÐµÐ¾Ð±ÑÐ·Ð°ÑÐµÐ»ÑÐ½Ð¾ . Ð¡ÑÑÑ: Ð´Ð»Ñ ÑÑÐ°Ð½ÐµÐ½Ð¸Ñ Ð¸ Ð¾Ð±ÑÐ°Ð±Ð¾ÑÐºÐ¸ Ð´Ð°Ð½Ð½ÑÑ Ð¸ÑÐ¿Ð¾Ð»ÑÐ·ÑÑÑÑÑ ÑÐµÑÑÑÑÑ Ð½ÐµÐºÐ¾ÑÐ¾ÑÐ¾Ð³Ð¾ Ð¼Ð¾ÑÐ½Ð¾Ð³Ð¾ ÐºÐ¾Ð¼Ð¿ÑÑÑÐµÑÐ° (ÑÐµÑÐ²ÐµÑÐ°), ÑÐ°ÑÐ¿Ð¾Ð»Ð¾Ð¶ÐµÐ½Ð½Ð¾Ð³Ð¾ Ð³Ð´Ðµ-ÑÐ¾ Ð² ÑÐµÑÐ¸ ÐÐ½ÑÐµÑÐ½ÐµÑ. "/>
          <p:cNvPicPr/>
          <p:nvPr/>
        </p:nvPicPr>
        <p:blipFill>
          <a:blip r:embed="rId3" cstate="print"/>
          <a:srcRect l="53637" t="6901" r="23332" b="50000"/>
          <a:stretch>
            <a:fillRect/>
          </a:stretch>
        </p:blipFill>
        <p:spPr bwMode="auto">
          <a:xfrm>
            <a:off x="467543" y="3949098"/>
            <a:ext cx="2778625" cy="2526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018" y="1310444"/>
            <a:ext cx="2597150" cy="226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3079366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43808" y="1700808"/>
            <a:ext cx="6048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Monotype Corsiva" pitchFamily="66" charset="0"/>
              </a:rPr>
              <a:t> </a:t>
            </a:r>
            <a:endParaRPr lang="ru-RU" sz="2800" dirty="0"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521" y="1962418"/>
            <a:ext cx="8712967" cy="4298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750"/>
              </a:spcAft>
            </a:pP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1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 Совместная работа учителей над документами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</a:p>
          <a:p>
            <a:pPr>
              <a:spcAft>
                <a:spcPts val="750"/>
              </a:spcAft>
            </a:pPr>
            <a:r>
              <a:rPr lang="ru-RU" sz="2000" b="1" dirty="0" smtClean="0">
                <a:solidFill>
                  <a:srgbClr val="7030A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(Отчёт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классного руководителя по полугодиям и за 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год)</a:t>
            </a:r>
          </a:p>
          <a:p>
            <a:pPr>
              <a:spcAft>
                <a:spcPts val="750"/>
              </a:spcAft>
            </a:pPr>
            <a:r>
              <a:rPr lang="ru-RU" sz="2000" b="1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2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 Совместная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проектная работа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обучающихся:</a:t>
            </a:r>
            <a:endParaRPr lang="ru-RU" sz="2000" b="1" dirty="0">
              <a:solidFill>
                <a:srgbClr val="00206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  <a:p>
            <a:pPr marL="342900" indent="-342900">
              <a:spcAft>
                <a:spcPts val="750"/>
              </a:spcAft>
              <a:buFontTx/>
              <a:buChar char="-"/>
            </a:pP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Выполнение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совместных проектов в группах: подготовка текстовых файлов и презентаций, организация обсуждения правок в документах в режиме реального времени с другими 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соавторами;</a:t>
            </a:r>
          </a:p>
          <a:p>
            <a:pPr marL="342900" indent="-342900">
              <a:spcAft>
                <a:spcPts val="750"/>
              </a:spcAft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П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убликация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результатов работы в Интернете в виде общедоступных 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веб-страниц;</a:t>
            </a:r>
          </a:p>
          <a:p>
            <a:pPr marL="342900" indent="-342900">
              <a:spcAft>
                <a:spcPts val="750"/>
              </a:spcAft>
              <a:buFontTx/>
              <a:buChar char="-"/>
            </a:pPr>
            <a:r>
              <a:rPr lang="ru-RU" sz="20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В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ыполнение 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практических заданий на обработку информационных объектов различных видов: форматирование и редактирование текста, создание таблиц и схем в текстовом 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редакторе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(документы и презентации).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29588" y="31111"/>
            <a:ext cx="856895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750"/>
              </a:spcAft>
            </a:pPr>
            <a:r>
              <a:rPr lang="ru-RU" sz="3600" b="1" dirty="0">
                <a:solidFill>
                  <a:srgbClr val="C00000"/>
                </a:solidFill>
                <a:latin typeface="Monotype Corsiva" pitchFamily="66" charset="0"/>
                <a:ea typeface="Times New Roman"/>
              </a:rPr>
              <a:t>К направлениям использования облачных технологий в профессиональной образовательной деятельности можно отнести:</a:t>
            </a:r>
          </a:p>
        </p:txBody>
      </p:sp>
    </p:spTree>
    <p:extLst>
      <p:ext uri="{BB962C8B-B14F-4D97-AF65-F5344CB8AC3E}">
        <p14:creationId xmlns:p14="http://schemas.microsoft.com/office/powerpoint/2010/main" val="3629354263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43808" y="1700808"/>
            <a:ext cx="6048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Monotype Corsiva" pitchFamily="66" charset="0"/>
              </a:rPr>
              <a:t> </a:t>
            </a:r>
            <a:endParaRPr lang="ru-RU" sz="2800" dirty="0">
              <a:latin typeface="Monotype Corsiva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7265" y="1052736"/>
            <a:ext cx="8712967" cy="47295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750"/>
              </a:spcAft>
            </a:pP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Учитель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дает задание ученикам. Это могут быть любые письменные задания.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Обучающийся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должен будет либо создать документ, либо каким-то образом поработать с документом, созданным преподавателем (ответить на вопросы, решить задачи, заполнить таблицу). Учитель может посмотреть измененный документ, так как у него есть к нему доступ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</a:p>
          <a:p>
            <a:pPr lvl="0">
              <a:spcAft>
                <a:spcPts val="750"/>
              </a:spcAft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Учитель получает возможность отслеживать этапы совершенствования каждого задания по мере того, как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обучающиеся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его выполняют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</a:p>
          <a:p>
            <a:pPr lvl="0">
              <a:spcAft>
                <a:spcPts val="750"/>
              </a:spcAft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Возможно проведение и индивидуальных, и совместных практических работ по разделам различных дисциплин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Arial Unicode MS" pitchFamily="34" charset="-128"/>
                <a:cs typeface="Arial" pitchFamily="34" charset="0"/>
              </a:rPr>
              <a:t>.</a:t>
            </a:r>
            <a:endParaRPr lang="ru-RU" sz="2400" dirty="0">
              <a:solidFill>
                <a:srgbClr val="002060"/>
              </a:solidFill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39552" y="185551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750"/>
              </a:spcAft>
            </a:pPr>
            <a:r>
              <a:rPr lang="ru-RU" sz="2400" b="1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3</a:t>
            </a:r>
            <a:r>
              <a:rPr lang="ru-RU" sz="2400" b="1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. Дистанционное </a:t>
            </a:r>
            <a:r>
              <a:rPr lang="ru-RU" sz="2400" b="1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обучение.</a:t>
            </a:r>
          </a:p>
        </p:txBody>
      </p:sp>
    </p:spTree>
    <p:extLst>
      <p:ext uri="{BB962C8B-B14F-4D97-AF65-F5344CB8AC3E}">
        <p14:creationId xmlns:p14="http://schemas.microsoft.com/office/powerpoint/2010/main" val="2823945837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43808" y="1700808"/>
            <a:ext cx="60486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Monotype Corsiva" pitchFamily="66" charset="0"/>
              </a:rPr>
              <a:t> </a:t>
            </a:r>
            <a:endParaRPr lang="ru-RU" sz="2800" dirty="0">
              <a:latin typeface="Monotype Corsiva" pitchFamily="66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83568" y="9925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Наиболее популярные облачные хранилища - это </a:t>
            </a:r>
            <a:r>
              <a:rPr lang="ru-RU" sz="3600" b="1" dirty="0" err="1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Яндекс.Диск</a:t>
            </a:r>
            <a:r>
              <a:rPr lang="ru-RU" sz="3600" b="1" dirty="0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 и Диск </a:t>
            </a:r>
            <a:r>
              <a:rPr lang="ru-RU" sz="3600" b="1" dirty="0" err="1">
                <a:solidFill>
                  <a:srgbClr val="C00000"/>
                </a:solidFill>
                <a:latin typeface="Monotype Corsiva" pitchFamily="66" charset="0"/>
                <a:cs typeface="Times New Roman" pitchFamily="18" charset="0"/>
              </a:rPr>
              <a:t>Google</a:t>
            </a:r>
            <a:endParaRPr lang="ru-RU" sz="36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772" y="1087143"/>
            <a:ext cx="909622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lvl="0" algn="ctr">
              <a:spcBef>
                <a:spcPct val="20000"/>
              </a:spcBef>
            </a:pP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Облачный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сервис от </a:t>
            </a:r>
            <a:r>
              <a:rPr lang="ru-RU" sz="2800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Google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называется Диск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  <a:r>
              <a:rPr lang="ru-RU" sz="2800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Google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от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Яндекс – Яндекс. Диск .</a:t>
            </a:r>
          </a:p>
        </p:txBody>
      </p:sp>
      <p:grpSp>
        <p:nvGrpSpPr>
          <p:cNvPr id="6" name="Group 2"/>
          <p:cNvGrpSpPr>
            <a:grpSpLocks/>
          </p:cNvGrpSpPr>
          <p:nvPr/>
        </p:nvGrpSpPr>
        <p:grpSpPr bwMode="auto">
          <a:xfrm>
            <a:off x="648270" y="5601114"/>
            <a:ext cx="7991475" cy="1138237"/>
            <a:chOff x="340" y="2659"/>
            <a:chExt cx="5034" cy="717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0" y="2659"/>
              <a:ext cx="2517" cy="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57" y="2659"/>
              <a:ext cx="2517" cy="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9" name="TextBox 8"/>
          <p:cNvSpPr txBox="1"/>
          <p:nvPr/>
        </p:nvSpPr>
        <p:spPr>
          <a:xfrm>
            <a:off x="392008" y="2056881"/>
            <a:ext cx="849694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750"/>
              </a:spcAft>
            </a:pPr>
            <a:r>
              <a:rPr lang="ru-RU" sz="2800" dirty="0" err="1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Яндекс.Диск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 -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 бесплатный облачный сервис от Яндекса, позволяющий пользователям хранить свои данные на серверах в облаке и передавать их другим пользователям в интернете. Работа построена на синхронизации данных между различными устройствами. В настоящее время регистрация в качестве пользователей доступна всем. </a:t>
            </a:r>
          </a:p>
        </p:txBody>
      </p:sp>
    </p:spTree>
    <p:extLst>
      <p:ext uri="{BB962C8B-B14F-4D97-AF65-F5344CB8AC3E}">
        <p14:creationId xmlns:p14="http://schemas.microsoft.com/office/powerpoint/2010/main" val="445260793"/>
      </p:ext>
    </p:extLst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 additive="repl"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e-asveta.adu.by/images/content/images/material/Screenshot_24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4797152"/>
            <a:ext cx="2687508" cy="16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215008" y="1446092"/>
            <a:ext cx="8928992" cy="3211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spcAft>
                <a:spcPts val="0"/>
              </a:spcAft>
              <a:buSzPts val="1000"/>
              <a:buFont typeface="Wingdings" pitchFamily="2" charset="2"/>
              <a:buChar char="§"/>
              <a:tabLst>
                <a:tab pos="457200" algn="l"/>
              </a:tabLst>
            </a:pPr>
            <a:r>
              <a:rPr lang="ru-RU" sz="2800" kern="800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Вы </a:t>
            </a:r>
            <a:r>
              <a:rPr lang="ru-RU" sz="2800" kern="800" dirty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можете заходить </a:t>
            </a:r>
            <a:r>
              <a:rPr lang="ru-RU" sz="2800" kern="800" dirty="0" err="1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Яндекс.Диск</a:t>
            </a:r>
            <a:r>
              <a:rPr lang="ru-RU" sz="2800" kern="800" dirty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 по </a:t>
            </a:r>
            <a:r>
              <a:rPr lang="ru-RU" sz="2800" kern="800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электронной почте.</a:t>
            </a:r>
          </a:p>
          <a:p>
            <a:pPr marL="457200" lvl="0" indent="-457200">
              <a:spcAft>
                <a:spcPts val="0"/>
              </a:spcAft>
              <a:buSzPts val="1000"/>
              <a:buFont typeface="Wingdings" pitchFamily="2" charset="2"/>
              <a:buChar char="§"/>
              <a:tabLst>
                <a:tab pos="457200" algn="l"/>
              </a:tabLst>
            </a:pPr>
            <a:r>
              <a:rPr lang="ru-RU" sz="2800" kern="800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Установить</a:t>
            </a:r>
            <a:r>
              <a:rPr lang="ru-RU" sz="2800" kern="800" dirty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 </a:t>
            </a:r>
            <a:r>
              <a:rPr lang="ru-RU" sz="2800" kern="800" dirty="0" err="1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Яндекс.Диск</a:t>
            </a:r>
            <a:r>
              <a:rPr lang="ru-RU" sz="2800" kern="800" dirty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 на ваш компьютер</a:t>
            </a:r>
            <a:r>
              <a:rPr lang="ru-RU" sz="2800" kern="800" dirty="0" smtClean="0">
                <a:solidFill>
                  <a:srgbClr val="002060"/>
                </a:solidFill>
                <a:latin typeface="Arial" pitchFamily="34" charset="0"/>
                <a:ea typeface="Calibri"/>
                <a:cs typeface="Arial" pitchFamily="34" charset="0"/>
              </a:rPr>
              <a:t>.</a:t>
            </a:r>
          </a:p>
          <a:p>
            <a:pPr>
              <a:spcBef>
                <a:spcPts val="750"/>
              </a:spcBef>
              <a:spcAft>
                <a:spcPts val="750"/>
              </a:spcAft>
            </a:pP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Если вы не пользовались ни одним из многочисленных сервисов Яндекса и не имеете аккаунта, то вам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необходимо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зарегистрироваться (завести почту) на Яндексе/</a:t>
            </a:r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Google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.</a:t>
            </a:r>
            <a:endParaRPr lang="ru-RU" sz="2800" b="1" dirty="0" smtClean="0">
              <a:solidFill>
                <a:srgbClr val="002060"/>
              </a:solidFill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0"/>
            <a:ext cx="812413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C00000"/>
                </a:solidFill>
                <a:latin typeface="Monotype Corsiva" pitchFamily="66" charset="0"/>
                <a:ea typeface="Times New Roman"/>
              </a:rPr>
              <a:t>Сервис </a:t>
            </a:r>
            <a:r>
              <a:rPr lang="ru-RU" sz="4400" b="1" dirty="0" err="1">
                <a:solidFill>
                  <a:srgbClr val="C00000"/>
                </a:solidFill>
                <a:latin typeface="Monotype Corsiva" pitchFamily="66" charset="0"/>
                <a:ea typeface="Times New Roman"/>
              </a:rPr>
              <a:t>Яндекс.Диск</a:t>
            </a:r>
            <a:r>
              <a:rPr lang="ru-RU" sz="4400" b="1" dirty="0">
                <a:solidFill>
                  <a:srgbClr val="C00000"/>
                </a:solidFill>
                <a:latin typeface="Monotype Corsiva" pitchFamily="66" charset="0"/>
                <a:ea typeface="Times New Roman"/>
              </a:rPr>
              <a:t> предполагает два варианта </a:t>
            </a:r>
            <a:r>
              <a:rPr lang="ru-RU" sz="4400" b="1" dirty="0" smtClean="0">
                <a:solidFill>
                  <a:srgbClr val="C00000"/>
                </a:solidFill>
                <a:latin typeface="Monotype Corsiva" pitchFamily="66" charset="0"/>
                <a:ea typeface="Times New Roman"/>
              </a:rPr>
              <a:t>использования:</a:t>
            </a:r>
            <a:endParaRPr lang="ru-RU" dirty="0"/>
          </a:p>
        </p:txBody>
      </p:sp>
      <p:pic>
        <p:nvPicPr>
          <p:cNvPr id="5" name="Рисунок 4" descr="yandex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009915">
            <a:off x="5028439" y="4442003"/>
            <a:ext cx="3488645" cy="1943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403662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7504" y="1556792"/>
            <a:ext cx="889248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Перейти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к Диску можно по адресу: disk.yandex.ru. Если у вас уже есть </a:t>
            </a:r>
            <a:r>
              <a:rPr lang="ru-RU" sz="2800" dirty="0" err="1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Яндекс.Почта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то войти в свой Диск вы сможете, введя логин и пароль от почты вверху страницы.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36961" y="3565734"/>
            <a:ext cx="889248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Этим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вы создадите себе аккаунт в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Яндексе. В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дальнейшем вы сможете заходить в Диск прямо из почтового ящика, вверху у вас появится соответствующая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вкладка (либо нажать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 вкладку «Еще», из списка выбрать «Все сервисы» и там нажать «</a:t>
            </a:r>
            <a:r>
              <a:rPr lang="ru-RU" sz="2800" dirty="0" err="1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Яндекс.Диск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»).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107921"/>
            <a:ext cx="85427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>
                <a:solidFill>
                  <a:srgbClr val="C0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Как начать пользоваться </a:t>
            </a:r>
            <a:r>
              <a:rPr lang="ru-RU" sz="4000" b="1" dirty="0" err="1">
                <a:solidFill>
                  <a:srgbClr val="C0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Яндекс.Диском</a:t>
            </a:r>
            <a:r>
              <a:rPr lang="ru-RU" sz="4000" b="1" dirty="0" smtClean="0">
                <a:solidFill>
                  <a:srgbClr val="C0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?</a:t>
            </a:r>
            <a:endParaRPr lang="en-US" sz="4000" b="1" dirty="0" smtClean="0">
              <a:solidFill>
                <a:srgbClr val="C00000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646474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Рисунок 110" descr="Описание: https://o-zarabotkeonline.ru/wp-content/uploads/2017/02/kak-rasshirit-mesto-na-yandeks.disk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841777"/>
            <a:ext cx="3816424" cy="2003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40060" y="596979"/>
            <a:ext cx="889248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Новым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пользователям Диска дается 10 </a:t>
            </a:r>
            <a:r>
              <a:rPr lang="ru-RU" sz="2400" dirty="0" err="1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гб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места. Это пространство можно расширить бесплатно и платно. </a:t>
            </a:r>
            <a:endParaRPr lang="ru-RU" sz="2400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 одном из углов есть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надпись о том, сколько места на вашем Диске, нажмите на нее, чтобы узнать, как увеличить пространство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sz="2400" dirty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4330" y="2571614"/>
            <a:ext cx="90039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Бесплатно, приглашая друзей – за 1 человека дается 512 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мб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 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Всего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таким образом можно расширить Диск еще на 10 </a:t>
            </a:r>
            <a:r>
              <a:rPr lang="ru-RU" sz="2400" dirty="0" err="1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гб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Чтобы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получить свою ссылку для приглашения, нажмите «Пригласить друзей». На открывшейся странице вы сможете скопировать свою ссылку, отправить приглашение письмом, введя адреса почты, либо поделиться ссылкой в </a:t>
            </a:r>
            <a:r>
              <a:rPr lang="ru-RU" sz="2400" dirty="0" err="1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соцсетях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12204"/>
            <a:ext cx="890746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C0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Место под хранение ваших файлов</a:t>
            </a:r>
          </a:p>
        </p:txBody>
      </p:sp>
      <p:pic>
        <p:nvPicPr>
          <p:cNvPr id="7" name="Рисунок 6" descr="http://e-asveta.adu.by/images/content/images/material/Screenshot_24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960782">
            <a:off x="814216" y="5010421"/>
            <a:ext cx="2076209" cy="1606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91301833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2463" y="870935"/>
            <a:ext cx="820891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500"/>
              </a:spcAft>
            </a:pP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На </a:t>
            </a:r>
            <a:r>
              <a:rPr lang="ru-RU" sz="2800" dirty="0" err="1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Яндекс.Диске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вы можете создавать папки, а также документы </a:t>
            </a:r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Word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, </a:t>
            </a:r>
            <a:r>
              <a:rPr lang="en-US" sz="2800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Excel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и презентации </a:t>
            </a:r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PowerPoint</a:t>
            </a:r>
            <a:r>
              <a:rPr lang="ru-RU" sz="2800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. Нажмите на кнопку «Создать» и выберите тип документа, который вам нужен. </a:t>
            </a:r>
            <a:endParaRPr lang="ru-RU" sz="2800" dirty="0">
              <a:solidFill>
                <a:srgbClr val="00206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73402" y="163049"/>
            <a:ext cx="79208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Aft>
                <a:spcPts val="1125"/>
              </a:spcAft>
            </a:pPr>
            <a:r>
              <a:rPr lang="ru-RU" sz="4000" b="1" dirty="0">
                <a:solidFill>
                  <a:srgbClr val="C00000"/>
                </a:solidFill>
                <a:latin typeface="Monotype Corsiva" pitchFamily="66" charset="0"/>
                <a:ea typeface="Times New Roman"/>
                <a:cs typeface="Arial"/>
              </a:rPr>
              <a:t>Как создавать документы в облаке?</a:t>
            </a:r>
            <a:endParaRPr lang="ru-RU" sz="4000" b="1" dirty="0">
              <a:solidFill>
                <a:srgbClr val="C00000"/>
              </a:solidFill>
              <a:latin typeface="Monotype Corsiva" pitchFamily="66" charset="0"/>
              <a:ea typeface="Times New Roman"/>
            </a:endParaRPr>
          </a:p>
        </p:txBody>
      </p:sp>
      <p:pic>
        <p:nvPicPr>
          <p:cNvPr id="6" name="Рисунок 5" descr="https://o-zarabotkeonline.ru/wp-content/uploads/2017/02/sozdanie-dokumentov-i-papok-na-yandeks-diske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7294" y="2666448"/>
            <a:ext cx="7133097" cy="3210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7505" y="5877272"/>
            <a:ext cx="903649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Aft>
                <a:spcPts val="1500"/>
              </a:spcAft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В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созданные папки можно перемещать файлы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и</a:t>
            </a:r>
            <a:r>
              <a:rPr lang="en-US" sz="2400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упорядочивать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Times New Roman"/>
                <a:cs typeface="Arial" pitchFamily="34" charset="0"/>
              </a:rPr>
              <a:t>их, как вам удобно.</a:t>
            </a:r>
            <a:endParaRPr lang="ru-RU" sz="2400" dirty="0">
              <a:solidFill>
                <a:srgbClr val="002060"/>
              </a:solidFill>
              <a:effectLst/>
              <a:latin typeface="Arial" pitchFamily="34" charset="0"/>
              <a:ea typeface="Times New Roman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8967034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07504" y="743540"/>
            <a:ext cx="9036496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Если вы откроете полный доступ другому пользователю к какой-либо папке – он сможет не только просматривать ее содержимое, но и добавлять в нее свои файлы, а также редактировать документы, которые вы туда добавили. Точно так же, как и вы, сможете редактировать добавленные им документы.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То есть, это совместная работа над документами в облаке.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Чтобы открыть доступ к папке, выделите ее мышкой, справа появится кнопка «Общий доступ». Нажмите на нее для дальнейших настроек.</a:t>
            </a:r>
          </a:p>
        </p:txBody>
      </p:sp>
      <p:pic>
        <p:nvPicPr>
          <p:cNvPr id="1025" name="Рисунок 121" descr="Описание: https://o-zarabotkeonline.ru/wp-content/uploads/2017/02/otkryit-obshhiy-dostup-k-papke-na-yandeks-dis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596" y="3381598"/>
            <a:ext cx="8580312" cy="2413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95536" y="5794811"/>
            <a:ext cx="8352928" cy="707886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Дальше вам нужно указать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email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пользователя (или нескольких), которому вы хотите открыть доступ, и нажать «Пригласить».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71846" y="76944"/>
            <a:ext cx="79440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Aft>
                <a:spcPts val="1125"/>
              </a:spcAft>
            </a:pPr>
            <a:r>
              <a:rPr lang="ru-RU" sz="4000" b="1" dirty="0">
                <a:solidFill>
                  <a:srgbClr val="C00000"/>
                </a:solidFill>
                <a:latin typeface="Monotype Corsiva" pitchFamily="66" charset="0"/>
                <a:ea typeface="Times New Roman"/>
                <a:cs typeface="Arial"/>
              </a:rPr>
              <a:t>Как создавать документы в облаке?</a:t>
            </a:r>
            <a:endParaRPr lang="ru-RU" sz="4000" b="1" dirty="0">
              <a:solidFill>
                <a:srgbClr val="C00000"/>
              </a:solidFill>
              <a:latin typeface="Monotype Corsiva" pitchFamily="66" charset="0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83183702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97040" y="754078"/>
            <a:ext cx="5112568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Приглашенный получит соответствующее письмо на свой ящик:</a:t>
            </a:r>
          </a:p>
        </p:txBody>
      </p:sp>
      <p:pic>
        <p:nvPicPr>
          <p:cNvPr id="2049" name="Рисунок 123" descr="Описание: https://o-zarabotkeonline.ru/wp-content/uploads/2017/02/pismo-o-predostavlenii-dostupa-k-obshhey-papk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1419" y="208308"/>
            <a:ext cx="3975077" cy="2291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https://o-zarabotkeonline.ru/wp-content/uploads/2017/02/prinyat-priglashenie-obshhego-dostupa-k-papke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040" y="3259635"/>
            <a:ext cx="4366930" cy="2870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463970" y="2787536"/>
            <a:ext cx="45365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И когда перейдет по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ссылке,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общая папка отобразится у него на Диске, а вверху будет уведомление «Принять приглашение». Когда он нажмет «Принять», то сможет работать с данной папкой. </a:t>
            </a:r>
            <a:endParaRPr lang="ru-RU" sz="2400" dirty="0" smtClean="0">
              <a:solidFill>
                <a:srgbClr val="00206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Напомню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что приглашение работает только для владельцев </a:t>
            </a:r>
            <a:r>
              <a:rPr lang="ru-RU" sz="2400" dirty="0" err="1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Яндекс.Почты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8782917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34671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3724275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5" name="Рисунок 130" descr="Описание: https://o-zarabotkeonline.ru/wp-content/uploads/2017/02/sohranenie-i-skachivanie-s-chuzhogo-yandeks-disk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2348" y="3068960"/>
            <a:ext cx="5638776" cy="3637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42672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5372" y="769928"/>
            <a:ext cx="864096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400" b="1" dirty="0" smtClean="0">
              <a:solidFill>
                <a:srgbClr val="002060"/>
              </a:solidFill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Если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другой пользователь поделился с вами ссылкой на файлы со своего </a:t>
            </a:r>
            <a:r>
              <a:rPr lang="ru-RU" sz="2400" dirty="0" err="1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Яндекс.Диска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, то вы сможете эти файлы просмотреть, сохранить к себе на Диск (они сохранятся в папку «Загрузки») либо скачать.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-180528" y="0"/>
            <a:ext cx="93245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>
                <a:solidFill>
                  <a:srgbClr val="C00000"/>
                </a:solidFill>
                <a:latin typeface="Monotype Corsiva" pitchFamily="66" charset="0"/>
                <a:ea typeface="Times New Roman" pitchFamily="18" charset="0"/>
                <a:cs typeface="Arial" pitchFamily="34" charset="0"/>
              </a:rPr>
              <a:t>Как скачивать и сохранять файлы по ссылке с чужого облака?</a:t>
            </a:r>
          </a:p>
        </p:txBody>
      </p:sp>
    </p:spTree>
    <p:extLst>
      <p:ext uri="{BB962C8B-B14F-4D97-AF65-F5344CB8AC3E}">
        <p14:creationId xmlns:p14="http://schemas.microsoft.com/office/powerpoint/2010/main" val="1479919702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34671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3724275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42672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85818"/>
          </a:xfrm>
          <a:noFill/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Monotype Corsiva" pitchFamily="66" charset="0"/>
              </a:rPr>
              <a:t>Недостатки облачных технологий:</a:t>
            </a:r>
            <a: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Monotype Corsiva" pitchFamily="66" charset="0"/>
              </a:rPr>
            </a:br>
            <a:endParaRPr lang="ru-RU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261943" y="980729"/>
            <a:ext cx="8712968" cy="158417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Arial" pitchFamily="34" charset="0"/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Зависимость от подключения к сети.</a:t>
            </a:r>
          </a:p>
          <a:p>
            <a:pPr marL="0" indent="0" algn="just">
              <a:buFont typeface="Arial" pitchFamily="34" charset="0"/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Не стоит надеяться на Интернет: его могут отключить, сломается сетевое оборудование, кончатся деньги…</a:t>
            </a:r>
          </a:p>
          <a:p>
            <a:pPr marL="0" indent="0" algn="just">
              <a:buFont typeface="Arial" pitchFamily="34" charset="0"/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  </a:t>
            </a:r>
          </a:p>
          <a:p>
            <a:pPr algn="just">
              <a:buFont typeface="Arial" pitchFamily="34" charset="0"/>
              <a:buNone/>
            </a:pP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43635">
            <a:off x="6173886" y="4655296"/>
            <a:ext cx="2759742" cy="1929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Рисунок 10" descr="Â«ÐÐÐÐÐ§ÐÐ«Ð Ð¢ÐÐ¥ÐÐÐÐÐÐÐÂ» - Ð¡ÐÐÐ ÐÐÐÐÐÐ«Ð Ð ÐÐ¡Ð£Ð Ð¡ ÐÐ ÐÐÐÐÐÐÐ¦ÐÐ ÐÐÐ ÐÐÐÐÐÐ¢ÐÐÐ¬ÐÐÐÐ ÐÐ ÐÐ¦ÐÐ¡Ð¡Ð ÐÐÐ£Ð§ÐÐÐÐ¯ ÐÐ±Ð»Ð°ÑÐ½ÑÐµ ÑÐµÑÐ½Ð¾Ð»Ð¾Ð³Ð¸Ð¸ ÑÐµÐ³Ð¾Ð´Ð½Ñ Ð² Ð¼Ð¾Ð´Ðµ.  ÐÐ¾ ÑÑÐ¾ Ð¾Ð½Ð¸ Ð¸Ð· ÑÐµÐ±Ñ Ð¿ÑÐµÐ´ÑÑÐ°Ð²Ð»ÑÑÑ ? "/>
          <p:cNvPicPr/>
          <p:nvPr/>
        </p:nvPicPr>
        <p:blipFill>
          <a:blip r:embed="rId4" cstate="print"/>
          <a:srcRect l="3938" t="47846" r="52424" b="17675"/>
          <a:stretch>
            <a:fillRect/>
          </a:stretch>
        </p:blipFill>
        <p:spPr bwMode="auto">
          <a:xfrm rot="20733756">
            <a:off x="1331709" y="5129921"/>
            <a:ext cx="2664155" cy="131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одержимое 2"/>
          <p:cNvSpPr>
            <a:spLocks noGrp="1"/>
          </p:cNvSpPr>
          <p:nvPr>
            <p:ph idx="1"/>
          </p:nvPr>
        </p:nvSpPr>
        <p:spPr>
          <a:xfrm>
            <a:off x="261943" y="2178341"/>
            <a:ext cx="8712968" cy="2640226"/>
          </a:xfrm>
          <a:noFill/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стоит надеяться на Интернет, особенно, если вы,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 примеру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отправляясь на конференцию,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имея 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единственную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копию вашего выступления в облаке.</a:t>
            </a:r>
          </a:p>
          <a:p>
            <a:pPr marL="0" indent="0" algn="just">
              <a:buNone/>
            </a:pP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Вообще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это одна из главных заповедей при работе с важной информацией - делать резервные копии. Надо сохранять копии документов и в локальных папках на компьютере, и на переносных носителях</a:t>
            </a:r>
            <a:r>
              <a:rPr lang="ru-RU" sz="24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 </a:t>
            </a:r>
          </a:p>
          <a:p>
            <a:pPr algn="just">
              <a:buNone/>
            </a:pPr>
            <a:endParaRPr lang="ru-RU" sz="24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0879421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34671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3724275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42672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7544" y="912555"/>
            <a:ext cx="84969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 стоит хранить в облаке конфиденциальную информацию, доступом к которой вы не хотели бы делиться с окружающимися.</a:t>
            </a:r>
            <a:endParaRPr lang="ru-RU" sz="3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618" y="128825"/>
            <a:ext cx="94047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400" b="1" i="1" dirty="0">
                <a:solidFill>
                  <a:srgbClr val="C00000"/>
                </a:solidFill>
                <a:latin typeface="Monotype Corsiva" pitchFamily="66" charset="0"/>
                <a:cs typeface="Arial" pitchFamily="34" charset="0"/>
              </a:rPr>
              <a:t>Защита персональных данных</a:t>
            </a: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76730">
            <a:off x="881091" y="3750108"/>
            <a:ext cx="2561995" cy="2377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74976">
            <a:off x="4163584" y="3670322"/>
            <a:ext cx="4319462" cy="2633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306997"/>
      </p:ext>
    </p:extLst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34671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3724275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4267200"/>
            <a:ext cx="9144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7708" y="1481941"/>
            <a:ext cx="87849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Компьютер и интернет безвозвратно вошли в жизнь наших детей, поэтому игнорировать эти инструменты в нашей работе мы не имеем права. </a:t>
            </a:r>
          </a:p>
          <a:p>
            <a:pPr algn="just"/>
            <a:r>
              <a:rPr lang="ru-RU" sz="2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Инновационные подходы, и «облачные технологии» в образовательном процессе формируют у обучающихся интерес к изучаемым предметам, а учителю позволяют «идти в ногу» со временем и быть ведущим специалистом в своей области.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2411760" y="404664"/>
            <a:ext cx="37707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latin typeface="Monotype Corsiva" pitchFamily="66" charset="0"/>
              </a:rPr>
              <a:t>Заключение</a:t>
            </a:r>
            <a:endParaRPr lang="ru-RU" sz="54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506427"/>
      </p:ext>
    </p:extLst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8000" r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1689</TotalTime>
  <Words>1015</Words>
  <Application>Microsoft Office PowerPoint</Application>
  <PresentationFormat>Экран (4:3)</PresentationFormat>
  <Paragraphs>124</Paragraphs>
  <Slides>23</Slides>
  <Notes>23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«Облачные технологии»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Недостатки облачных технологий: 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</cp:lastModifiedBy>
  <cp:revision>85</cp:revision>
  <cp:lastPrinted>2019-02-22T08:00:00Z</cp:lastPrinted>
  <dcterms:created xsi:type="dcterms:W3CDTF">2015-12-12T14:14:32Z</dcterms:created>
  <dcterms:modified xsi:type="dcterms:W3CDTF">2019-04-01T09:12:35Z</dcterms:modified>
</cp:coreProperties>
</file>