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13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5" r:id="rId11"/>
    <p:sldId id="264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74"/>
    <a:srgbClr val="385592"/>
    <a:srgbClr val="173A8D"/>
    <a:srgbClr val="D6DEEA"/>
    <a:srgbClr val="FFFFFF"/>
    <a:srgbClr val="9F9289"/>
    <a:srgbClr val="E2DEDB"/>
    <a:srgbClr val="F1F1F1"/>
    <a:srgbClr val="3A5896"/>
    <a:srgbClr val="1D3C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70" d="100"/>
          <a:sy n="70" d="100"/>
        </p:scale>
        <p:origin x="-504" y="-34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5" d="100"/>
          <a:sy n="85" d="100"/>
        </p:scale>
        <p:origin x="3804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2DD1C9-4BB6-422A-8F34-C157EA500BD9}" type="datetimeFigureOut">
              <a:rPr lang="en-US" smtClean="0"/>
              <a:t>12/29/2020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A997E4-EE34-411C-9FF1-22B934EF53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4113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12/29/2020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8456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12/29/2020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0949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12/29/2020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467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12/29/2020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750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12/29/2020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137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12/29/2020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867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12/29/2020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246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12/29/2020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897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12/29/2020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639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12/29/2020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725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12/29/2020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581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514" r="52291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70000"/>
            <a:ext cx="7886700" cy="4906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BD9794-A4CC-42D0-9A65-24C6B9EF4076}" type="datetimeFigureOut">
              <a:rPr lang="en-US" smtClean="0"/>
              <a:t>12/29/2020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33084"/>
            <a:ext cx="7886700" cy="10472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3321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bg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29"/>
          <a:stretch/>
        </p:blipFill>
        <p:spPr>
          <a:xfrm>
            <a:off x="0" y="64850"/>
            <a:ext cx="9144000" cy="685799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91211" y="2521446"/>
            <a:ext cx="5820059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i="1" dirty="0" smtClean="0">
                <a:solidFill>
                  <a:srgbClr val="C00000"/>
                </a:solidFill>
              </a:rPr>
              <a:t>«Самостоятельная разработка орнамента и выполнение росписи на </a:t>
            </a:r>
            <a:r>
              <a:rPr lang="ru-RU" sz="4400" b="1" i="1" dirty="0" smtClean="0">
                <a:solidFill>
                  <a:srgbClr val="C00000"/>
                </a:solidFill>
              </a:rPr>
              <a:t>кухонном наборе </a:t>
            </a:r>
            <a:r>
              <a:rPr lang="ru-RU" sz="4400" b="1" i="1" dirty="0" smtClean="0">
                <a:solidFill>
                  <a:srgbClr val="C00000"/>
                </a:solidFill>
              </a:rPr>
              <a:t>из </a:t>
            </a:r>
            <a:r>
              <a:rPr lang="ru-RU" sz="4400" b="1" i="1" dirty="0">
                <a:solidFill>
                  <a:srgbClr val="C00000"/>
                </a:solidFill>
              </a:rPr>
              <a:t>8</a:t>
            </a:r>
            <a:r>
              <a:rPr lang="ru-RU" sz="4400" b="1" i="1" dirty="0" smtClean="0">
                <a:solidFill>
                  <a:srgbClr val="C00000"/>
                </a:solidFill>
              </a:rPr>
              <a:t> предметов»</a:t>
            </a:r>
            <a:endParaRPr lang="ru-RU" sz="4400" b="1" i="1" dirty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34100" y="5753100"/>
            <a:ext cx="29432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Выполнила: Титова Д.Н.</a:t>
            </a:r>
          </a:p>
          <a:p>
            <a:r>
              <a:rPr lang="ru-RU" dirty="0" smtClean="0"/>
              <a:t>Профессия: Художник росписи по дереву. Гр.№ 7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80652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3522">
        <p14:vortex dir="r"/>
      </p:transition>
    </mc:Choice>
    <mc:Fallback xmlns="">
      <p:transition spd="slow" advClick="0" advTm="3522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 smtClean="0">
                <a:solidFill>
                  <a:schemeClr val="tx1"/>
                </a:solidFill>
              </a:rPr>
              <a:t>История хохломской росписи</a:t>
            </a:r>
            <a:endParaRPr lang="ru-RU" b="1" i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dirty="0">
                <a:solidFill>
                  <a:schemeClr val="bg1"/>
                </a:solidFill>
              </a:rPr>
              <a:t>На левом берегу Волги, среди густых лесов, вокруг старинного села Хохлома (ныне территория </a:t>
            </a:r>
            <a:r>
              <a:rPr lang="ru-RU" sz="2400" dirty="0" err="1">
                <a:solidFill>
                  <a:schemeClr val="bg1"/>
                </a:solidFill>
              </a:rPr>
              <a:t>Ковернинского</a:t>
            </a:r>
            <a:r>
              <a:rPr lang="ru-RU" sz="2400" dirty="0">
                <a:solidFill>
                  <a:schemeClr val="bg1"/>
                </a:solidFill>
              </a:rPr>
              <a:t> района Нижегородской области) возник этот удивительный промысел. Из поколения в поколение совершенствовалось доселе не виданное искусство здешней "огненной" росписи. В самом селе ею никто не занимался, зато на еженедельных торгах продавали целые горы расписной деревянной посуды. Отсюда и пошло название - "хохломская роспись" или просто "хохлома". </a:t>
            </a:r>
          </a:p>
          <a:p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553" y="4634961"/>
            <a:ext cx="3024336" cy="201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043" y="4634961"/>
            <a:ext cx="2418431" cy="2029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8167" y="4634961"/>
            <a:ext cx="2130992" cy="2021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4591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628">
        <p14:ferris dir="l"/>
      </p:transition>
    </mc:Choice>
    <mc:Fallback xmlns="">
      <p:transition spd="slow" advTm="2462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36728" y="218364"/>
            <a:ext cx="843431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>
                <a:solidFill>
                  <a:srgbClr val="FF0000"/>
                </a:solidFill>
              </a:rPr>
              <a:t>Хохломская роспись </a:t>
            </a:r>
            <a:r>
              <a:rPr lang="ru-RU" sz="2800" dirty="0">
                <a:solidFill>
                  <a:schemeClr val="bg1"/>
                </a:solidFill>
              </a:rPr>
              <a:t>каллиграфична, со множеством тонких </a:t>
            </a:r>
            <a:r>
              <a:rPr lang="ru-RU" sz="2800" dirty="0" err="1">
                <a:solidFill>
                  <a:schemeClr val="bg1"/>
                </a:solidFill>
              </a:rPr>
              <a:t>разживок</a:t>
            </a:r>
            <a:r>
              <a:rPr lang="ru-RU" sz="2800" dirty="0">
                <a:solidFill>
                  <a:schemeClr val="bg1"/>
                </a:solidFill>
              </a:rPr>
              <a:t> и усиков. В хохломской росписи используют четыре цвета красок: черная, красная, зеленая, желтая и производные от них. Золото в хохломе символизирует духовность, черный -  это цвет, очищающий душу человека. Большую роль в росписи играет красный цвет. С помощью этого цвета можно акцентировать внимание на определенных моментах.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614" y="4130480"/>
            <a:ext cx="8270543" cy="2727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14727463"/>
      </p:ext>
    </p:extLst>
  </p:cSld>
  <p:clrMapOvr>
    <a:masterClrMapping/>
  </p:clrMapOvr>
  <p:transition spd="slow" advTm="2518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5910" y="1728986"/>
            <a:ext cx="552734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Работу над эскизом на </a:t>
            </a:r>
            <a:r>
              <a:rPr lang="ru-RU" sz="2400" dirty="0" smtClean="0">
                <a:solidFill>
                  <a:schemeClr val="bg1"/>
                </a:solidFill>
              </a:rPr>
              <a:t>наборе  </a:t>
            </a:r>
            <a:r>
              <a:rPr lang="ru-RU" sz="2400" dirty="0">
                <a:solidFill>
                  <a:schemeClr val="bg1"/>
                </a:solidFill>
              </a:rPr>
              <a:t>я начала с обозначения на бумаге размеров изделия и приступила к разработке композиции. Наметила схему орнамента, предварительно обозначив ведущую линию. Цветы и листья я обозначила кружками и треугольниками, а птицы силуэтами.</a:t>
            </a:r>
          </a:p>
          <a:p>
            <a:r>
              <a:rPr lang="ru-RU" sz="2400" dirty="0">
                <a:solidFill>
                  <a:schemeClr val="bg1"/>
                </a:solidFill>
              </a:rPr>
              <a:t>Просмотрев образцы и иллюстрации </a:t>
            </a:r>
            <a:r>
              <a:rPr lang="ru-RU" sz="2400" dirty="0" err="1" smtClean="0">
                <a:solidFill>
                  <a:schemeClr val="bg1"/>
                </a:solidFill>
              </a:rPr>
              <a:t>кудринного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>
                <a:solidFill>
                  <a:schemeClr val="bg1"/>
                </a:solidFill>
              </a:rPr>
              <a:t>орнамента в книгах, в альбомах</a:t>
            </a:r>
            <a:r>
              <a:rPr lang="ru-RU" sz="2400" dirty="0" smtClean="0">
                <a:solidFill>
                  <a:schemeClr val="bg1"/>
                </a:solidFill>
              </a:rPr>
              <a:t>, определилась с росписью. 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23331" y="259307"/>
            <a:ext cx="772463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i="1" dirty="0" smtClean="0"/>
              <a:t>Поэтапное выполнение росписи на </a:t>
            </a:r>
            <a:r>
              <a:rPr lang="ru-RU" sz="4000" b="1" i="1" dirty="0" smtClean="0"/>
              <a:t>кухонном </a:t>
            </a:r>
            <a:r>
              <a:rPr lang="ru-RU" sz="4000" b="1" i="1" dirty="0" smtClean="0"/>
              <a:t>наборе</a:t>
            </a:r>
            <a:endParaRPr lang="ru-RU" sz="4000" b="1" i="1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6185" y="1728986"/>
            <a:ext cx="3207815" cy="4277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23513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21126">
        <p:checker/>
      </p:transition>
    </mc:Choice>
    <mc:Fallback xmlns="">
      <p:transition spd="slow" advTm="21126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6065" y="3175000"/>
            <a:ext cx="3475037" cy="368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40769" y="497344"/>
            <a:ext cx="842066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После этого начала прорисовывать элементы орнамента. Моя композиция разделяется как бы на два поля росписи, так как </a:t>
            </a:r>
            <a:r>
              <a:rPr lang="ru-RU" sz="2400" dirty="0" smtClean="0">
                <a:solidFill>
                  <a:schemeClr val="bg1"/>
                </a:solidFill>
              </a:rPr>
              <a:t>тарелка имеет бортик. В середине выполнено композиционное построение «веточка» с включением птиц. </a:t>
            </a:r>
            <a:r>
              <a:rPr lang="ru-RU" sz="2400" dirty="0">
                <a:solidFill>
                  <a:schemeClr val="bg1"/>
                </a:solidFill>
              </a:rPr>
              <a:t>А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>
                <a:solidFill>
                  <a:schemeClr val="bg1"/>
                </a:solidFill>
              </a:rPr>
              <a:t>по краям </a:t>
            </a:r>
            <a:r>
              <a:rPr lang="ru-RU" sz="2400" dirty="0" smtClean="0">
                <a:solidFill>
                  <a:schemeClr val="bg1"/>
                </a:solidFill>
              </a:rPr>
              <a:t>композиционное построение «по ведущей».</a:t>
            </a:r>
          </a:p>
          <a:p>
            <a:r>
              <a:rPr lang="ru-RU" sz="2400" dirty="0" smtClean="0">
                <a:solidFill>
                  <a:schemeClr val="bg1"/>
                </a:solidFill>
              </a:rPr>
              <a:t>На штофе выполнено композиционное построение «веточка» которая на изделии повторяется два раза.</a:t>
            </a:r>
            <a:endParaRPr lang="ru-RU" sz="2400" dirty="0">
              <a:solidFill>
                <a:schemeClr val="bg1"/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12" r="19257"/>
          <a:stretch/>
        </p:blipFill>
        <p:spPr bwMode="auto">
          <a:xfrm>
            <a:off x="5845492" y="3315608"/>
            <a:ext cx="1692323" cy="34017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83259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14523">
        <p14:flash/>
      </p:transition>
    </mc:Choice>
    <mc:Fallback xmlns="">
      <p:transition spd="slow" advTm="1452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5910" y="504967"/>
            <a:ext cx="835243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/>
              <a:t>Последовательность выполнения  орнамента. Роспись </a:t>
            </a:r>
            <a:r>
              <a:rPr lang="ru-RU" sz="2400" b="1" i="1" dirty="0" err="1" smtClean="0"/>
              <a:t>кудрина</a:t>
            </a:r>
            <a:r>
              <a:rPr lang="ru-RU" sz="2400" b="1" i="1" dirty="0" smtClean="0"/>
              <a:t> трудоёмкий </a:t>
            </a:r>
            <a:r>
              <a:rPr lang="ru-RU" sz="2400" b="1" i="1" dirty="0"/>
              <a:t>процесс.</a:t>
            </a:r>
          </a:p>
          <a:p>
            <a:r>
              <a:rPr lang="ru-RU" sz="2000" dirty="0">
                <a:solidFill>
                  <a:schemeClr val="bg1"/>
                </a:solidFill>
              </a:rPr>
              <a:t>1. Подготовка изделия к росписи.</a:t>
            </a:r>
          </a:p>
          <a:p>
            <a:r>
              <a:rPr lang="ru-RU" sz="2000" dirty="0">
                <a:solidFill>
                  <a:schemeClr val="bg1"/>
                </a:solidFill>
              </a:rPr>
              <a:t>2. Наметка </a:t>
            </a:r>
            <a:r>
              <a:rPr lang="ru-RU" sz="2000" dirty="0" err="1">
                <a:solidFill>
                  <a:schemeClr val="bg1"/>
                </a:solidFill>
              </a:rPr>
              <a:t>криулей</a:t>
            </a:r>
            <a:r>
              <a:rPr lang="ru-RU" sz="2000" dirty="0">
                <a:solidFill>
                  <a:schemeClr val="bg1"/>
                </a:solidFill>
              </a:rPr>
              <a:t>, главных элементов мелом, для того чтобы чётко представлять, где будут располагаться главные элементы: цветы, листья, птицы.</a:t>
            </a:r>
          </a:p>
          <a:p>
            <a:r>
              <a:rPr lang="ru-RU" sz="2000" dirty="0">
                <a:solidFill>
                  <a:schemeClr val="bg1"/>
                </a:solidFill>
              </a:rPr>
              <a:t>3. Нанесение контура главных элементов – </a:t>
            </a:r>
            <a:r>
              <a:rPr lang="ru-RU" sz="2000" dirty="0" smtClean="0">
                <a:solidFill>
                  <a:schemeClr val="bg1"/>
                </a:solidFill>
              </a:rPr>
              <a:t>цветов, листьев. </a:t>
            </a:r>
          </a:p>
          <a:p>
            <a:r>
              <a:rPr lang="ru-RU" sz="2000" dirty="0" smtClean="0">
                <a:solidFill>
                  <a:schemeClr val="bg1"/>
                </a:solidFill>
              </a:rPr>
              <a:t>4</a:t>
            </a:r>
            <a:r>
              <a:rPr lang="ru-RU" sz="2000" dirty="0">
                <a:solidFill>
                  <a:schemeClr val="bg1"/>
                </a:solidFill>
              </a:rPr>
              <a:t>. Нанесение контура птиц, дополнительных и второстепенных </a:t>
            </a:r>
            <a:r>
              <a:rPr lang="ru-RU" sz="2000" dirty="0" smtClean="0">
                <a:solidFill>
                  <a:schemeClr val="bg1"/>
                </a:solidFill>
              </a:rPr>
              <a:t>элементов.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565942" y="2592835"/>
            <a:ext cx="3781419" cy="504189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73197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9973">
        <p:blinds dir="vert"/>
      </p:transition>
    </mc:Choice>
    <mc:Fallback xmlns="">
      <p:transition spd="slow" advTm="19973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2133" y="0"/>
            <a:ext cx="832513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5. </a:t>
            </a:r>
            <a:r>
              <a:rPr lang="ru-RU" sz="2400" dirty="0" smtClean="0">
                <a:solidFill>
                  <a:schemeClr val="bg1"/>
                </a:solidFill>
              </a:rPr>
              <a:t>Подведение ведущей линии. Ведущая линия наводится тонкой плавной линией не соединяясь друг с другом.</a:t>
            </a:r>
          </a:p>
          <a:p>
            <a:r>
              <a:rPr lang="ru-RU" sz="2400" dirty="0" smtClean="0">
                <a:solidFill>
                  <a:schemeClr val="bg1"/>
                </a:solidFill>
              </a:rPr>
              <a:t>6. Моделирование </a:t>
            </a:r>
            <a:r>
              <a:rPr lang="ru-RU" sz="2400" dirty="0" err="1" smtClean="0">
                <a:solidFill>
                  <a:schemeClr val="bg1"/>
                </a:solidFill>
              </a:rPr>
              <a:t>кудринных</a:t>
            </a:r>
            <a:r>
              <a:rPr lang="ru-RU" sz="2400" dirty="0" smtClean="0">
                <a:solidFill>
                  <a:schemeClr val="bg1"/>
                </a:solidFill>
              </a:rPr>
              <a:t> элементов. Именно они образуют двойную ведущую линию.</a:t>
            </a:r>
            <a:endParaRPr lang="ru-RU" sz="2400" dirty="0">
              <a:solidFill>
                <a:schemeClr val="bg1"/>
              </a:solidFill>
            </a:endParaRPr>
          </a:p>
          <a:p>
            <a:r>
              <a:rPr lang="ru-RU" sz="2400" dirty="0">
                <a:solidFill>
                  <a:schemeClr val="bg1"/>
                </a:solidFill>
              </a:rPr>
              <a:t>7</a:t>
            </a:r>
            <a:r>
              <a:rPr lang="ru-RU" sz="2400" dirty="0" smtClean="0">
                <a:solidFill>
                  <a:schemeClr val="bg1"/>
                </a:solidFill>
              </a:rPr>
              <a:t>.  </a:t>
            </a:r>
            <a:r>
              <a:rPr lang="ru-RU" sz="2400" dirty="0">
                <a:solidFill>
                  <a:schemeClr val="bg1"/>
                </a:solidFill>
              </a:rPr>
              <a:t>Заливка фона черной краской. Краска наносится тонким слоем </a:t>
            </a:r>
          </a:p>
          <a:p>
            <a:r>
              <a:rPr lang="ru-RU" sz="2400" dirty="0">
                <a:solidFill>
                  <a:schemeClr val="bg1"/>
                </a:solidFill>
              </a:rPr>
              <a:t>8</a:t>
            </a:r>
            <a:r>
              <a:rPr lang="ru-RU" sz="2400" dirty="0" smtClean="0">
                <a:solidFill>
                  <a:schemeClr val="bg1"/>
                </a:solidFill>
              </a:rPr>
              <a:t>. </a:t>
            </a:r>
            <a:r>
              <a:rPr lang="ru-RU" sz="2400" dirty="0">
                <a:solidFill>
                  <a:schemeClr val="bg1"/>
                </a:solidFill>
              </a:rPr>
              <a:t>Выполнение </a:t>
            </a:r>
            <a:r>
              <a:rPr lang="ru-RU" sz="2400" dirty="0" smtClean="0">
                <a:solidFill>
                  <a:schemeClr val="bg1"/>
                </a:solidFill>
              </a:rPr>
              <a:t>светло-зелёных </a:t>
            </a:r>
            <a:r>
              <a:rPr lang="ru-RU" sz="2400" dirty="0" err="1" smtClean="0">
                <a:solidFill>
                  <a:schemeClr val="bg1"/>
                </a:solidFill>
              </a:rPr>
              <a:t>разживок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>
                <a:solidFill>
                  <a:schemeClr val="bg1"/>
                </a:solidFill>
              </a:rPr>
              <a:t>в цветах, бутонах, птицах</a:t>
            </a:r>
            <a:r>
              <a:rPr lang="ru-RU" sz="2400" dirty="0" smtClean="0">
                <a:solidFill>
                  <a:schemeClr val="bg1"/>
                </a:solidFill>
              </a:rPr>
              <a:t>.</a:t>
            </a:r>
          </a:p>
          <a:p>
            <a:r>
              <a:rPr lang="ru-RU" sz="2400" dirty="0">
                <a:solidFill>
                  <a:schemeClr val="bg1"/>
                </a:solidFill>
              </a:rPr>
              <a:t>9</a:t>
            </a:r>
            <a:r>
              <a:rPr lang="ru-RU" sz="2400" dirty="0" smtClean="0">
                <a:solidFill>
                  <a:schemeClr val="bg1"/>
                </a:solidFill>
              </a:rPr>
              <a:t>.Проставление </a:t>
            </a:r>
            <a:r>
              <a:rPr lang="ru-RU" sz="2400" dirty="0">
                <a:solidFill>
                  <a:schemeClr val="bg1"/>
                </a:solidFill>
              </a:rPr>
              <a:t>мелких тычков в цветах, листьях, бутонах </a:t>
            </a:r>
            <a:r>
              <a:rPr lang="ru-RU" sz="2400" dirty="0" smtClean="0">
                <a:solidFill>
                  <a:schemeClr val="bg1"/>
                </a:solidFill>
              </a:rPr>
              <a:t>черной </a:t>
            </a:r>
            <a:r>
              <a:rPr lang="ru-RU" sz="2400" dirty="0">
                <a:solidFill>
                  <a:schemeClr val="bg1"/>
                </a:solidFill>
              </a:rPr>
              <a:t>краской, чтобы сделать их более выразительными</a:t>
            </a:r>
            <a:r>
              <a:rPr lang="ru-RU" sz="2400" dirty="0" smtClean="0">
                <a:solidFill>
                  <a:schemeClr val="bg1"/>
                </a:solidFill>
              </a:rPr>
              <a:t>.</a:t>
            </a:r>
          </a:p>
          <a:p>
            <a:r>
              <a:rPr lang="ru-RU" sz="2400" dirty="0" smtClean="0">
                <a:solidFill>
                  <a:schemeClr val="bg1"/>
                </a:solidFill>
              </a:rPr>
              <a:t>10. Написание усиков светло-зеленой краской.</a:t>
            </a:r>
          </a:p>
          <a:p>
            <a:r>
              <a:rPr lang="ru-RU" sz="2400" dirty="0" smtClean="0">
                <a:solidFill>
                  <a:schemeClr val="bg1"/>
                </a:solidFill>
              </a:rPr>
              <a:t>11. </a:t>
            </a:r>
            <a:r>
              <a:rPr lang="ru-RU" sz="2400" dirty="0">
                <a:solidFill>
                  <a:schemeClr val="bg1"/>
                </a:solidFill>
              </a:rPr>
              <a:t>Проставление тычков </a:t>
            </a:r>
            <a:r>
              <a:rPr lang="ru-RU" sz="2400" dirty="0" smtClean="0">
                <a:solidFill>
                  <a:schemeClr val="bg1"/>
                </a:solidFill>
              </a:rPr>
              <a:t>жёлтой </a:t>
            </a:r>
            <a:r>
              <a:rPr lang="ru-RU" sz="2400" dirty="0">
                <a:solidFill>
                  <a:schemeClr val="bg1"/>
                </a:solidFill>
              </a:rPr>
              <a:t>краской</a:t>
            </a:r>
            <a:r>
              <a:rPr lang="ru-RU" sz="2400" dirty="0" smtClean="0">
                <a:solidFill>
                  <a:schemeClr val="bg1"/>
                </a:solidFill>
              </a:rPr>
              <a:t>.</a:t>
            </a:r>
          </a:p>
          <a:p>
            <a:r>
              <a:rPr lang="ru-RU" sz="2400" dirty="0" smtClean="0">
                <a:solidFill>
                  <a:schemeClr val="bg1"/>
                </a:solidFill>
              </a:rPr>
              <a:t>12.Отводка </a:t>
            </a:r>
            <a:r>
              <a:rPr lang="ru-RU" sz="2400" dirty="0">
                <a:solidFill>
                  <a:schemeClr val="bg1"/>
                </a:solidFill>
              </a:rPr>
              <a:t>краев изделия черной краской.</a:t>
            </a:r>
          </a:p>
          <a:p>
            <a:r>
              <a:rPr lang="ru-RU" sz="2400" dirty="0">
                <a:solidFill>
                  <a:schemeClr val="bg1"/>
                </a:solidFill>
              </a:rPr>
              <a:t>Далее изделие сушат.</a:t>
            </a:r>
          </a:p>
          <a:p>
            <a:endParaRPr lang="ru-RU" sz="2400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08728"/>
            <a:ext cx="9169400" cy="184927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85981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29004">
        <p14:flip dir="r"/>
      </p:transition>
    </mc:Choice>
    <mc:Fallback xmlns="">
      <p:transition spd="slow" advTm="2900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0501" y="136478"/>
            <a:ext cx="821595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При выполнении росписи я использовала линейку для опоры руки, чтобы не смазывать выполняемую роспись.</a:t>
            </a:r>
          </a:p>
          <a:p>
            <a:r>
              <a:rPr lang="ru-RU" sz="2400" dirty="0">
                <a:solidFill>
                  <a:schemeClr val="bg1"/>
                </a:solidFill>
              </a:rPr>
              <a:t>Для росписи я использовала кисти беличьи № 2 самодельные для контура, </a:t>
            </a:r>
            <a:r>
              <a:rPr lang="ru-RU" sz="2400" dirty="0" err="1">
                <a:solidFill>
                  <a:schemeClr val="bg1"/>
                </a:solidFill>
              </a:rPr>
              <a:t>разживок</a:t>
            </a:r>
            <a:r>
              <a:rPr lang="ru-RU" sz="2400" dirty="0">
                <a:solidFill>
                  <a:schemeClr val="bg1"/>
                </a:solidFill>
              </a:rPr>
              <a:t> и фабричные № 3 для заливки фона.</a:t>
            </a:r>
          </a:p>
          <a:p>
            <a:r>
              <a:rPr lang="ru-RU" sz="2400" dirty="0">
                <a:solidFill>
                  <a:schemeClr val="bg1"/>
                </a:solidFill>
              </a:rPr>
              <a:t>После окончания работы кисти вытерла ветошью и промыла в скипидаре, после чего смазала вазелином и надела на них </a:t>
            </a:r>
            <a:r>
              <a:rPr lang="ru-RU" sz="2400" dirty="0" smtClean="0">
                <a:solidFill>
                  <a:schemeClr val="bg1"/>
                </a:solidFill>
              </a:rPr>
              <a:t>колпачки, для </a:t>
            </a:r>
            <a:r>
              <a:rPr lang="ru-RU" sz="2400" dirty="0">
                <a:solidFill>
                  <a:schemeClr val="bg1"/>
                </a:solidFill>
              </a:rPr>
              <a:t>того, чтобы хвостик кисти не </a:t>
            </a:r>
            <a:r>
              <a:rPr lang="ru-RU" sz="2400" dirty="0" smtClean="0">
                <a:solidFill>
                  <a:schemeClr val="bg1"/>
                </a:solidFill>
              </a:rPr>
              <a:t>согнулся. </a:t>
            </a:r>
            <a:r>
              <a:rPr lang="ru-RU" sz="2400" dirty="0">
                <a:solidFill>
                  <a:schemeClr val="bg1"/>
                </a:solidFill>
              </a:rPr>
              <a:t>Использованная ветошь выбрасывается в железное ведро с крышкой.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2557" y="3922130"/>
            <a:ext cx="4091840" cy="281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28085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227">
        <p14:prism isContent="1"/>
      </p:transition>
    </mc:Choice>
    <mc:Fallback xmlns="">
      <p:transition spd="slow" advTm="2122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8490" y="395785"/>
            <a:ext cx="877551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400" dirty="0">
                <a:solidFill>
                  <a:prstClr val="white"/>
                </a:solidFill>
              </a:rPr>
              <a:t>Изучив традиции и освоив технологию народных росписей возможно применить эти знания в украшении предметов быта, современного интерьера и дизайна. Я думаю, что полученные знания мне пригодятся. </a:t>
            </a:r>
          </a:p>
          <a:p>
            <a:pPr lvl="0"/>
            <a:r>
              <a:rPr lang="ru-RU" sz="2400" dirty="0">
                <a:solidFill>
                  <a:prstClr val="white"/>
                </a:solidFill>
              </a:rPr>
              <a:t>       Художественные произведения, созданные народными мастерами, всегда отражают любовь к родному краю, умение видеть и понимать окружающий мир, а так же помогают формировать художественный вкус и учат нас видеть и понимать прекрасное в окружающей жизни и в искусстве.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8605" y="3638550"/>
            <a:ext cx="3236913" cy="321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92215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32371">
        <p14:conveyor dir="l"/>
      </p:transition>
    </mc:Choice>
    <mc:Fallback xmlns="">
      <p:transition spd="slow" advTm="3237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0052" y="868909"/>
            <a:ext cx="3493827" cy="2620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84" y="3894731"/>
            <a:ext cx="2582575" cy="279779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2576" y="3489279"/>
            <a:ext cx="2390917" cy="318788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9707" y="4080682"/>
            <a:ext cx="3234518" cy="24258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27" y="518062"/>
            <a:ext cx="2297088" cy="306471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0" name="Picture 8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6" r="3515"/>
          <a:stretch/>
        </p:blipFill>
        <p:spPr bwMode="auto">
          <a:xfrm>
            <a:off x="6462195" y="1020621"/>
            <a:ext cx="2681805" cy="23169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03338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9540">
        <p:split orient="vert"/>
      </p:transition>
    </mc:Choice>
    <mc:Fallback xmlns="">
      <p:transition spd="slow" advTm="954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86854" y="928047"/>
            <a:ext cx="790205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i="1" dirty="0" smtClean="0">
                <a:solidFill>
                  <a:srgbClr val="C00000"/>
                </a:solidFill>
              </a:rPr>
              <a:t>Спасибо за внимание!</a:t>
            </a:r>
            <a:endParaRPr lang="ru-RU" sz="6000" b="1" i="1" dirty="0">
              <a:solidFill>
                <a:srgbClr val="C00000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8722" y="1812029"/>
            <a:ext cx="3598318" cy="479775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96133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2919">
        <p14:shred/>
      </p:transition>
    </mc:Choice>
    <mc:Fallback xmlns="">
      <p:transition spd="slow" advTm="291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6|1.1|0.8|0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9|1.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18.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1.4|2.2|1.3|1.1|1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0.9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410</TotalTime>
  <Words>608</Words>
  <Application>Microsoft Office PowerPoint</Application>
  <PresentationFormat>Экран (4:3)</PresentationFormat>
  <Paragraphs>31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Office Theme</vt:lpstr>
      <vt:lpstr>Презентация PowerPoint</vt:lpstr>
      <vt:lpstr>История хохломской росписи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PJSC "New Engineering Technologies"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Markasian, Pavel (KIEVH)</dc:creator>
  <cp:lastModifiedBy>USER-117</cp:lastModifiedBy>
  <cp:revision>140</cp:revision>
  <dcterms:created xsi:type="dcterms:W3CDTF">2016-11-18T14:12:19Z</dcterms:created>
  <dcterms:modified xsi:type="dcterms:W3CDTF">2020-12-29T07:21:54Z</dcterms:modified>
</cp:coreProperties>
</file>