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66" r:id="rId3"/>
    <p:sldId id="258" r:id="rId4"/>
    <p:sldId id="259" r:id="rId5"/>
    <p:sldId id="273" r:id="rId6"/>
    <p:sldId id="274" r:id="rId7"/>
    <p:sldId id="276" r:id="rId8"/>
    <p:sldId id="260" r:id="rId9"/>
    <p:sldId id="267" r:id="rId10"/>
    <p:sldId id="268" r:id="rId11"/>
    <p:sldId id="269" r:id="rId12"/>
    <p:sldId id="270" r:id="rId13"/>
    <p:sldId id="271" r:id="rId14"/>
    <p:sldId id="272" r:id="rId15"/>
    <p:sldId id="265" r:id="rId16"/>
    <p:sldId id="27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3C44401-BB34-4669-998C-1362145F895C}">
          <p14:sldIdLst>
            <p14:sldId id="256"/>
            <p14:sldId id="266"/>
            <p14:sldId id="258"/>
            <p14:sldId id="259"/>
            <p14:sldId id="273"/>
            <p14:sldId id="274"/>
            <p14:sldId id="276"/>
            <p14:sldId id="260"/>
            <p14:sldId id="267"/>
            <p14:sldId id="268"/>
            <p14:sldId id="269"/>
            <p14:sldId id="270"/>
            <p14:sldId id="271"/>
            <p14:sldId id="272"/>
            <p14:sldId id="265"/>
            <p14:sldId id="275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2" autoAdjust="0"/>
    <p:restoredTop sz="94689" autoAdjust="0"/>
  </p:normalViewPr>
  <p:slideViewPr>
    <p:cSldViewPr>
      <p:cViewPr varScale="1">
        <p:scale>
          <a:sx n="78" d="100"/>
          <a:sy n="78" d="100"/>
        </p:scale>
        <p:origin x="-27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29.12.2020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29.12.2020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29.12.2020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29.12.2020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29.12.2020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29.12.2020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29.12.2020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29.12.2020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29.12.2020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29.12.2020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29.12.2020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29.12.2020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196752"/>
            <a:ext cx="7704856" cy="208823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Творческий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проект</a:t>
            </a:r>
            <a:r>
              <a:rPr lang="ru-RU" sz="2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 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Тема </a:t>
            </a:r>
            <a:r>
              <a:rPr lang="ru-RU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проекта: «Чайный домик</a:t>
            </a:r>
            <a:r>
              <a:rPr lang="ru-RU" sz="4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»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08984" y="3573596"/>
            <a:ext cx="302433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sz="1600" b="1" cap="all" dirty="0">
                <a:ln w="6350">
                  <a:noFill/>
                </a:ln>
                <a:solidFill>
                  <a:srgbClr val="00000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ea typeface="Times New Roman"/>
              </a:rPr>
              <a:t> </a:t>
            </a:r>
            <a:r>
              <a:rPr lang="ru-RU" sz="1600" b="1" cap="all" dirty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ea typeface="Times New Roman"/>
              </a:rPr>
              <a:t/>
            </a:r>
            <a:br>
              <a:rPr lang="ru-RU" sz="1600" b="1" cap="all" dirty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ea typeface="Times New Roman"/>
              </a:rPr>
            </a:br>
            <a:r>
              <a:rPr lang="ru-RU" sz="1600" b="1" cap="all" dirty="0">
                <a:ln w="6350">
                  <a:noFill/>
                </a:ln>
                <a:solidFill>
                  <a:srgbClr val="00000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ea typeface="Times New Roman"/>
              </a:rPr>
              <a:t> </a:t>
            </a:r>
            <a:r>
              <a:rPr lang="ru-RU" sz="1600" b="1" cap="all" dirty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ea typeface="Times New Roman"/>
              </a:rPr>
              <a:t/>
            </a:r>
            <a:br>
              <a:rPr lang="ru-RU" sz="1600" b="1" cap="all" dirty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ea typeface="Times New Roman"/>
              </a:rPr>
            </a:br>
            <a:r>
              <a:rPr lang="ru-RU" sz="1600" b="1" cap="all" dirty="0">
                <a:ln w="6350">
                  <a:noFill/>
                </a:ln>
                <a:solidFill>
                  <a:srgbClr val="00000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ea typeface="Times New Roman"/>
              </a:rPr>
              <a:t> </a:t>
            </a:r>
            <a:r>
              <a:rPr lang="ru-RU" sz="1600" b="1" cap="all" dirty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ea typeface="Times New Roman"/>
              </a:rPr>
              <a:t/>
            </a:r>
            <a:br>
              <a:rPr lang="ru-RU" sz="1600" b="1" cap="all" dirty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ea typeface="Times New Roman"/>
              </a:rPr>
            </a:br>
            <a:r>
              <a:rPr lang="ru-RU" sz="1600" b="1" cap="all" dirty="0">
                <a:ln w="6350">
                  <a:noFill/>
                </a:ln>
                <a:solidFill>
                  <a:srgbClr val="00000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ea typeface="Times New Roman"/>
              </a:rPr>
              <a:t> </a:t>
            </a:r>
            <a:r>
              <a:rPr lang="ru-RU" sz="1600" b="1" cap="all" dirty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ea typeface="Times New Roman"/>
              </a:rPr>
              <a:t/>
            </a:r>
            <a:br>
              <a:rPr lang="ru-RU" sz="1600" b="1" cap="all" dirty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ea typeface="Times New Roman"/>
              </a:rPr>
            </a:br>
            <a:r>
              <a:rPr lang="ru-RU" sz="1600" b="1" cap="all" dirty="0">
                <a:ln w="6350">
                  <a:noFill/>
                </a:ln>
                <a:solidFill>
                  <a:srgbClr val="00000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ea typeface="Times New Roman"/>
              </a:rPr>
              <a:t> </a:t>
            </a:r>
            <a:r>
              <a:rPr lang="ru-RU" sz="1600" b="1" cap="all" dirty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ea typeface="Times New Roman"/>
              </a:rPr>
              <a:t/>
            </a:r>
            <a:br>
              <a:rPr lang="ru-RU" sz="1600" b="1" cap="all" dirty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ea typeface="Times New Roman"/>
              </a:rPr>
            </a:br>
            <a:r>
              <a:rPr lang="ru-RU" sz="1600" b="1" cap="all" dirty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ea typeface="Times New Roman"/>
              </a:rPr>
              <a:t/>
            </a:r>
            <a:br>
              <a:rPr lang="ru-RU" sz="1600" b="1" cap="all" dirty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ea typeface="Times New Roman"/>
              </a:rPr>
            </a:br>
            <a:endParaRPr lang="ru-RU" sz="1600" b="1" cap="all" dirty="0">
              <a:ln w="6350">
                <a:noFill/>
              </a:ln>
              <a:gradFill>
                <a:gsLst>
                  <a:gs pos="0">
                    <a:srgbClr val="CEB966">
                      <a:tint val="73000"/>
                      <a:satMod val="145000"/>
                    </a:srgbClr>
                  </a:gs>
                  <a:gs pos="73000">
                    <a:srgbClr val="CEB966">
                      <a:tint val="73000"/>
                      <a:satMod val="145000"/>
                    </a:srgbClr>
                  </a:gs>
                  <a:gs pos="100000">
                    <a:srgbClr val="CEB966">
                      <a:tint val="83000"/>
                      <a:satMod val="143000"/>
                    </a:srgbClr>
                  </a:gs>
                </a:gsLst>
                <a:lin ang="4800000" scaled="1"/>
              </a:gra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latin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00298" y="5786454"/>
            <a:ext cx="4248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cap="all" dirty="0" smtClean="0">
                <a:ln w="6350">
                  <a:noFill/>
                </a:ln>
                <a:solidFill>
                  <a:srgbClr val="00000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Н.</a:t>
            </a:r>
            <a:r>
              <a:rPr lang="en-US" b="1" cap="all" dirty="0" smtClean="0">
                <a:ln w="6350">
                  <a:noFill/>
                </a:ln>
                <a:solidFill>
                  <a:srgbClr val="00000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b="1" cap="all" dirty="0" smtClean="0">
                <a:ln w="6350">
                  <a:noFill/>
                </a:ln>
                <a:solidFill>
                  <a:srgbClr val="00000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Новгород</a:t>
            </a:r>
            <a:r>
              <a:rPr lang="ru-RU" b="1" cap="all" dirty="0">
                <a:ln w="6350">
                  <a:noFill/>
                </a:ln>
                <a:solidFill>
                  <a:srgbClr val="00000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</a:t>
            </a:r>
            <a:r>
              <a:rPr lang="ru-RU" b="1" cap="all" dirty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/>
            </a:r>
            <a:br>
              <a:rPr lang="ru-RU" b="1" cap="all" dirty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b="1" cap="all" dirty="0" smtClean="0">
                <a:ln w="6350">
                  <a:noFill/>
                </a:ln>
                <a:solidFill>
                  <a:srgbClr val="00000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2017 </a:t>
            </a:r>
            <a:r>
              <a:rPr lang="ru-RU" sz="1200" b="1" cap="all" dirty="0" smtClean="0">
                <a:ln w="6350">
                  <a:noFill/>
                </a:ln>
                <a:solidFill>
                  <a:srgbClr val="00000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г.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96136" y="4401459"/>
            <a:ext cx="295200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sz="1400" cap="all" dirty="0" smtClean="0">
                <a:ln w="6350">
                  <a:noFill/>
                </a:ln>
                <a:solidFill>
                  <a:srgbClr val="00000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Выполнил </a:t>
            </a:r>
            <a:endParaRPr lang="ru-RU" sz="1400" cap="all" dirty="0">
              <a:ln w="6350">
                <a:noFill/>
              </a:ln>
              <a:solidFill>
                <a:srgbClr val="000000"/>
              </a:soli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lvl="0">
              <a:spcBef>
                <a:spcPct val="0"/>
              </a:spcBef>
            </a:pPr>
            <a:r>
              <a:rPr lang="ru-RU" sz="1400" cap="all" dirty="0" smtClean="0">
                <a:ln w="6350">
                  <a:noFill/>
                </a:ln>
                <a:solidFill>
                  <a:srgbClr val="00000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Новиков д., </a:t>
            </a:r>
            <a:r>
              <a:rPr lang="ru-RU" sz="1400" cap="all" dirty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/>
            </a:r>
            <a:br>
              <a:rPr lang="ru-RU" sz="1400" cap="all" dirty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1400" cap="all" dirty="0">
                <a:ln w="6350">
                  <a:noFill/>
                </a:ln>
                <a:solidFill>
                  <a:srgbClr val="00000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обучающийся </a:t>
            </a:r>
            <a:r>
              <a:rPr lang="ru-RU" sz="1400" cap="all" dirty="0" smtClean="0">
                <a:ln w="6350">
                  <a:noFill/>
                </a:ln>
                <a:solidFill>
                  <a:srgbClr val="00000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гр. № 6</a:t>
            </a:r>
          </a:p>
          <a:p>
            <a:pPr lvl="0">
              <a:spcBef>
                <a:spcPct val="0"/>
              </a:spcBef>
            </a:pPr>
            <a:r>
              <a:rPr lang="ru-RU" sz="1400" cap="all" dirty="0" smtClean="0">
                <a:ln w="6350">
                  <a:noFill/>
                </a:ln>
                <a:solidFill>
                  <a:srgbClr val="00000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Профессия «Художник росписи по дереву»</a:t>
            </a:r>
            <a:r>
              <a:rPr lang="ru-RU" sz="1400" cap="all" dirty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/>
            </a:r>
            <a:br>
              <a:rPr lang="ru-RU" sz="1400" cap="all" dirty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1400" cap="all" dirty="0" smtClean="0">
                <a:ln w="6350">
                  <a:noFill/>
                </a:ln>
                <a:solidFill>
                  <a:srgbClr val="00000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Руководитель</a:t>
            </a:r>
            <a:r>
              <a:rPr lang="ru-RU" sz="1400" cap="all" dirty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/>
            </a:r>
            <a:br>
              <a:rPr lang="ru-RU" sz="1400" cap="all" dirty="0">
                <a:ln w="6350">
                  <a:noFill/>
                </a:ln>
                <a:gradFill>
                  <a:gsLst>
                    <a:gs pos="0">
                      <a:srgbClr val="CEB966">
                        <a:tint val="73000"/>
                        <a:satMod val="145000"/>
                      </a:srgbClr>
                    </a:gs>
                    <a:gs pos="73000">
                      <a:srgbClr val="CEB966">
                        <a:tint val="73000"/>
                        <a:satMod val="145000"/>
                      </a:srgbClr>
                    </a:gs>
                    <a:gs pos="100000">
                      <a:srgbClr val="CEB966">
                        <a:tint val="83000"/>
                        <a:satMod val="143000"/>
                      </a:srgb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1400" cap="all" dirty="0" err="1" smtClean="0">
                <a:ln w="6350">
                  <a:noFill/>
                </a:ln>
                <a:solidFill>
                  <a:srgbClr val="00000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Харичева</a:t>
            </a:r>
            <a:r>
              <a:rPr lang="ru-RU" sz="1400" cap="all" dirty="0" smtClean="0">
                <a:ln w="6350">
                  <a:noFill/>
                </a:ln>
                <a:solidFill>
                  <a:srgbClr val="00000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Н.А.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2243" y="404664"/>
            <a:ext cx="81835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ГОСУДАРСТВЕННОЕ БЮДЖЕТНОЕ ПРОФЕССИОНАЛЬНОЕ ОБРАЗОВАТЕЛЬНОЕ УЧРЕЖДЕНИЕ </a:t>
            </a:r>
          </a:p>
          <a:p>
            <a:pPr algn="ctr"/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СОЦИАЛЬНОГО ОБСЛУЖИВАНИЯ</a:t>
            </a:r>
          </a:p>
          <a:p>
            <a:pPr algn="ctr"/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«НИЖЕГОРОДСКОЕ УЧИЛИЩЕ_ИНТЕРНАТ»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IMG_286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857628"/>
            <a:ext cx="2928958" cy="2194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3256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562074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sz="1400" b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/>
                <a:ea typeface="Times New Roman"/>
              </a:rPr>
              <a:t/>
            </a:r>
            <a:br>
              <a:rPr lang="en-US" sz="1400" b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/>
                <a:ea typeface="Times New Roman"/>
              </a:rPr>
            </a:br>
            <a:r>
              <a:rPr lang="en-US" sz="1400" b="0" dirty="0">
                <a:ln>
                  <a:noFill/>
                </a:ln>
                <a:solidFill>
                  <a:schemeClr val="bg1"/>
                </a:solidFill>
                <a:effectLst/>
                <a:latin typeface="Times New Roman"/>
                <a:ea typeface="Times New Roman"/>
              </a:rPr>
              <a:t/>
            </a:r>
            <a:br>
              <a:rPr lang="en-US" sz="1400" b="0" dirty="0">
                <a:ln>
                  <a:noFill/>
                </a:ln>
                <a:solidFill>
                  <a:schemeClr val="bg1"/>
                </a:solidFill>
                <a:effectLst/>
                <a:latin typeface="Times New Roman"/>
                <a:ea typeface="Times New Roman"/>
              </a:rPr>
            </a:br>
            <a:r>
              <a:rPr lang="en-US" sz="1400" b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/>
                <a:ea typeface="Times New Roman"/>
              </a:rPr>
              <a:t/>
            </a:r>
            <a:br>
              <a:rPr lang="en-US" sz="1400" b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/>
                <a:ea typeface="Times New Roman"/>
              </a:rPr>
            </a:br>
            <a:r>
              <a:rPr lang="ru-RU" sz="140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/>
                <a:ea typeface="Times New Roman"/>
              </a:rPr>
              <a:t>МУНИЦИПАЛЬНОЕ </a:t>
            </a:r>
            <a:r>
              <a:rPr lang="ru-RU" sz="1400" dirty="0">
                <a:ln>
                  <a:noFill/>
                </a:ln>
                <a:solidFill>
                  <a:schemeClr val="bg1"/>
                </a:solidFill>
                <a:effectLst/>
                <a:latin typeface="Times New Roman"/>
                <a:ea typeface="Times New Roman"/>
              </a:rPr>
              <a:t>АВТОНОМНОЕ ОБРАЗОВАТЕЛЬНОЕ УЧРЕЖДЕНИЕ</a:t>
            </a:r>
            <a:br>
              <a:rPr lang="ru-RU" sz="1400" dirty="0">
                <a:ln>
                  <a:noFill/>
                </a:ln>
                <a:solidFill>
                  <a:schemeClr val="bg1"/>
                </a:solidFill>
                <a:effectLst/>
                <a:latin typeface="Times New Roman"/>
                <a:ea typeface="Times New Roman"/>
              </a:rPr>
            </a:br>
            <a:r>
              <a:rPr lang="ru-RU" sz="1400" dirty="0">
                <a:ln>
                  <a:noFill/>
                </a:ln>
                <a:solidFill>
                  <a:schemeClr val="bg1"/>
                </a:solidFill>
                <a:effectLst/>
                <a:latin typeface="Times New Roman"/>
                <a:ea typeface="Times New Roman"/>
              </a:rPr>
              <a:t>«Школа № 22 с углубленным изучением отдельных предметов»</a:t>
            </a:r>
            <a:br>
              <a:rPr lang="ru-RU" sz="1400" dirty="0">
                <a:ln>
                  <a:noFill/>
                </a:ln>
                <a:solidFill>
                  <a:schemeClr val="bg1"/>
                </a:solidFill>
                <a:effectLst/>
                <a:latin typeface="Times New Roman"/>
                <a:ea typeface="Times New Roman"/>
              </a:rPr>
            </a:br>
            <a:r>
              <a:rPr lang="ru-RU" sz="1400" b="0" dirty="0">
                <a:ln>
                  <a:noFill/>
                </a:ln>
                <a:solidFill>
                  <a:schemeClr val="bg1"/>
                </a:solidFill>
                <a:effectLst/>
                <a:latin typeface="Times New Roman"/>
              </a:rPr>
              <a:t/>
            </a:r>
            <a:br>
              <a:rPr lang="ru-RU" sz="1400" b="0" dirty="0">
                <a:ln>
                  <a:noFill/>
                </a:ln>
                <a:solidFill>
                  <a:schemeClr val="bg1"/>
                </a:solidFill>
                <a:effectLst/>
                <a:latin typeface="Times New Roman"/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1472" y="500042"/>
            <a:ext cx="8001056" cy="1857388"/>
          </a:xfrm>
        </p:spPr>
        <p:txBody>
          <a:bodyPr>
            <a:noAutofit/>
          </a:bodyPr>
          <a:lstStyle/>
          <a:p>
            <a:pPr marL="0" lvl="0" indent="0" algn="ctr">
              <a:lnSpc>
                <a:spcPct val="150000"/>
              </a:lnSpc>
              <a:buClr>
                <a:srgbClr val="F07F09"/>
              </a:buClr>
              <a:buNone/>
            </a:pPr>
            <a:r>
              <a:rPr lang="ru-RU" sz="2400" b="1" dirty="0" smtClean="0">
                <a:ea typeface="Times New Roman"/>
              </a:rPr>
              <a:t> Введение</a:t>
            </a:r>
          </a:p>
          <a:p>
            <a:pPr marL="0" lvl="0" indent="0">
              <a:buClr>
                <a:srgbClr val="F07F09"/>
              </a:buClr>
              <a:buNone/>
            </a:pPr>
            <a:r>
              <a:rPr lang="ru-RU" sz="2000" dirty="0" smtClean="0">
                <a:solidFill>
                  <a:prstClr val="black"/>
                </a:solidFill>
                <a:ea typeface="Times New Roman"/>
              </a:rPr>
              <a:t>Уют </a:t>
            </a:r>
            <a:r>
              <a:rPr lang="ru-RU" sz="2000" dirty="0">
                <a:solidFill>
                  <a:prstClr val="black"/>
                </a:solidFill>
                <a:ea typeface="Times New Roman"/>
              </a:rPr>
              <a:t>в доме создают мелочи: ключницы, симпатичные вазочки, часы, статуэтки - в общем, аксессуары. На кухне детали свои: прихватки и полотенца, салфетки и посуда</a:t>
            </a:r>
            <a:r>
              <a:rPr lang="ru-RU" sz="2000" dirty="0" smtClean="0">
                <a:solidFill>
                  <a:prstClr val="black"/>
                </a:solidFill>
                <a:ea typeface="Times New Roman"/>
              </a:rPr>
              <a:t>.</a:t>
            </a:r>
            <a:endParaRPr lang="ru-RU" sz="2000" dirty="0">
              <a:solidFill>
                <a:prstClr val="black"/>
              </a:solidFill>
              <a:ea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23928" y="9807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2051" name="Picture 3" descr="G:\ЧД\ЧАЙ ДОМ\ФОТО ЧД\80442356_large_68e2441794n896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500306"/>
            <a:ext cx="2428892" cy="329030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214678" y="2285992"/>
            <a:ext cx="528641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F07F09"/>
              </a:buClr>
            </a:pPr>
            <a:r>
              <a:rPr lang="ru-RU" sz="2000" dirty="0" smtClean="0">
                <a:solidFill>
                  <a:prstClr val="black"/>
                </a:solidFill>
                <a:ea typeface="Times New Roman"/>
              </a:rPr>
              <a:t>Каждая деталь кухни, продумывается и выбирается с особой тщательностью. </a:t>
            </a:r>
          </a:p>
          <a:p>
            <a:pPr lvl="0">
              <a:buClr>
                <a:srgbClr val="F07F09"/>
              </a:buClr>
            </a:pPr>
            <a:r>
              <a:rPr lang="ru-RU" sz="2000" dirty="0" smtClean="0">
                <a:solidFill>
                  <a:prstClr val="black"/>
                </a:solidFill>
                <a:ea typeface="Times New Roman"/>
              </a:rPr>
              <a:t>Оригинальную вещь, которую можно добавить в интерьер кухни, это кухонный чайный домик, а «</a:t>
            </a:r>
            <a:r>
              <a:rPr lang="ru-RU" sz="2000" dirty="0" err="1" smtClean="0">
                <a:solidFill>
                  <a:prstClr val="black"/>
                </a:solidFill>
                <a:ea typeface="Times New Roman"/>
              </a:rPr>
              <a:t>декупаж</a:t>
            </a:r>
            <a:r>
              <a:rPr lang="ru-RU" sz="2000" dirty="0" smtClean="0">
                <a:solidFill>
                  <a:prstClr val="black"/>
                </a:solidFill>
                <a:ea typeface="Times New Roman"/>
              </a:rPr>
              <a:t>» будет отличным способом его оформления. Благодаря этому приспособлению чайные пакетики удобно и красиво хранятся в порядке.</a:t>
            </a: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238942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60648"/>
            <a:ext cx="8032976" cy="1668154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rgbClr val="000000"/>
                </a:solidFill>
                <a:ea typeface="Times New Roman"/>
                <a:cs typeface="Times New Roman" panose="02020603050405020304" pitchFamily="18" charset="0"/>
              </a:rPr>
              <a:t>Актуальность темы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ru-RU" sz="2000" dirty="0" smtClean="0">
                <a:solidFill>
                  <a:srgbClr val="000000"/>
                </a:solidFill>
                <a:ea typeface="Times New Roman"/>
                <a:cs typeface="Times New Roman" panose="02020603050405020304" pitchFamily="18" charset="0"/>
              </a:rPr>
              <a:t>Думая над темой проекта я решил сделать предмет, полезный для дома и выполненный своими руками - чайный домик.</a:t>
            </a:r>
            <a:endParaRPr lang="ru-RU" sz="2000" dirty="0" smtClean="0">
              <a:ea typeface="Times New Roman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1600" dirty="0" smtClean="0">
                <a:solidFill>
                  <a:srgbClr val="000000"/>
                </a:solidFill>
                <a:ea typeface="Times New Roman"/>
                <a:cs typeface="Times New Roman" panose="02020603050405020304" pitchFamily="18" charset="0"/>
              </a:rPr>
              <a:t>	</a:t>
            </a:r>
            <a:endParaRPr lang="ru-RU" sz="1600" dirty="0">
              <a:ea typeface="Times New Roman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400" dirty="0">
                <a:solidFill>
                  <a:srgbClr val="000000"/>
                </a:solidFill>
                <a:ea typeface="Times New Roman"/>
                <a:cs typeface="Times New Roman" panose="02020603050405020304" pitchFamily="18" charset="0"/>
              </a:rPr>
              <a:t> </a:t>
            </a:r>
            <a:endParaRPr lang="ru-RU" sz="1400" dirty="0">
              <a:ea typeface="Times New Roman"/>
              <a:cs typeface="Times New Roman" panose="02020603050405020304" pitchFamily="18" charset="0"/>
            </a:endParaRPr>
          </a:p>
          <a:p>
            <a:endParaRPr lang="ru-RU" sz="1400" dirty="0">
              <a:cs typeface="Times New Roman" panose="02020603050405020304" pitchFamily="18" charset="0"/>
            </a:endParaRPr>
          </a:p>
        </p:txBody>
      </p:sp>
      <p:pic>
        <p:nvPicPr>
          <p:cNvPr id="4" name="Picture 2" descr="G:\ЧД\ЧАЙ ДОМ\ФОТО ЧД\s800-1.jpeg"/>
          <p:cNvPicPr>
            <a:picLocks noChangeAspect="1" noChangeArrowheads="1"/>
          </p:cNvPicPr>
          <p:nvPr/>
        </p:nvPicPr>
        <p:blipFill>
          <a:blip r:embed="rId2"/>
          <a:srcRect l="25435" r="13980"/>
          <a:stretch>
            <a:fillRect/>
          </a:stretch>
        </p:blipFill>
        <p:spPr bwMode="auto">
          <a:xfrm>
            <a:off x="6622690" y="3284983"/>
            <a:ext cx="2092714" cy="262571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28596" y="1928802"/>
            <a:ext cx="807249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solidFill>
                  <a:srgbClr val="000000"/>
                </a:solidFill>
                <a:ea typeface="Times New Roman"/>
                <a:cs typeface="Times New Roman" panose="02020603050405020304" pitchFamily="18" charset="0"/>
              </a:rPr>
              <a:t>Большинство людей для хранения чая используют коробки, в которых чай продается в магазине. </a:t>
            </a:r>
          </a:p>
          <a:p>
            <a:pPr algn="just"/>
            <a:r>
              <a:rPr lang="ru-RU" sz="2000" dirty="0" smtClean="0">
                <a:solidFill>
                  <a:srgbClr val="000000"/>
                </a:solidFill>
                <a:ea typeface="Times New Roman"/>
                <a:cs typeface="Times New Roman" panose="02020603050405020304" pitchFamily="18" charset="0"/>
              </a:rPr>
              <a:t>Чайный домик, это очень актуальный и оригинальный предмет для хранения чая, который послужит дополнительным украшением интерьера.</a:t>
            </a:r>
            <a:endParaRPr lang="ru-RU" sz="2000" dirty="0" smtClean="0">
              <a:ea typeface="Times New Roman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3571876"/>
            <a:ext cx="61436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solidFill>
                  <a:srgbClr val="000000"/>
                </a:solidFill>
                <a:ea typeface="Times New Roman"/>
                <a:cs typeface="Times New Roman" panose="02020603050405020304" pitchFamily="18" charset="0"/>
              </a:rPr>
              <a:t>Идея выполнить чайный домик интересна и </a:t>
            </a:r>
          </a:p>
          <a:p>
            <a:pPr algn="just"/>
            <a:r>
              <a:rPr lang="ru-RU" sz="2000" dirty="0" smtClean="0">
                <a:solidFill>
                  <a:srgbClr val="000000"/>
                </a:solidFill>
                <a:ea typeface="Times New Roman"/>
                <a:cs typeface="Times New Roman" panose="02020603050405020304" pitchFamily="18" charset="0"/>
              </a:rPr>
              <a:t>всегда будет востребована. </a:t>
            </a:r>
          </a:p>
          <a:p>
            <a:pPr algn="just"/>
            <a:r>
              <a:rPr lang="ru-RU" sz="2000" dirty="0" smtClean="0">
                <a:solidFill>
                  <a:srgbClr val="000000"/>
                </a:solidFill>
                <a:ea typeface="Times New Roman"/>
                <a:cs typeface="Times New Roman" panose="02020603050405020304" pitchFamily="18" charset="0"/>
              </a:rPr>
              <a:t>Я захотел, чтобы домик был деревянным, т.к. он будет более прочным и устойчивым. </a:t>
            </a:r>
          </a:p>
          <a:p>
            <a:r>
              <a:rPr lang="ru-RU" sz="2000" dirty="0" smtClean="0">
                <a:solidFill>
                  <a:srgbClr val="000000"/>
                </a:solidFill>
                <a:ea typeface="Times New Roman"/>
                <a:cs typeface="Times New Roman" panose="02020603050405020304" pitchFamily="18" charset="0"/>
              </a:rPr>
              <a:t>За материалами для заготовки чайного домика я обратился к своему дедушке.</a:t>
            </a: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142846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596" y="1142984"/>
            <a:ext cx="4000528" cy="478634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000" b="1" i="1" dirty="0" smtClean="0">
                <a:solidFill>
                  <a:srgbClr val="000000"/>
                </a:solidFill>
                <a:ea typeface="Times New Roman"/>
              </a:rPr>
              <a:t>Целью</a:t>
            </a:r>
            <a:r>
              <a:rPr lang="ru-RU" sz="2000" dirty="0" smtClean="0">
                <a:solidFill>
                  <a:srgbClr val="000000"/>
                </a:solidFill>
                <a:ea typeface="Times New Roman"/>
              </a:rPr>
              <a:t> </a:t>
            </a:r>
            <a:r>
              <a:rPr lang="ru-RU" sz="2000" dirty="0">
                <a:solidFill>
                  <a:srgbClr val="000000"/>
                </a:solidFill>
                <a:ea typeface="Times New Roman"/>
              </a:rPr>
              <a:t>творческого проекта является создание эксклюзивного предмета интерьера для кухни путем декорирования в технике «</a:t>
            </a:r>
            <a:r>
              <a:rPr lang="ru-RU" sz="2000" dirty="0" err="1">
                <a:solidFill>
                  <a:srgbClr val="000000"/>
                </a:solidFill>
                <a:ea typeface="Times New Roman"/>
              </a:rPr>
              <a:t>декупаж</a:t>
            </a:r>
            <a:r>
              <a:rPr lang="ru-RU" sz="2000" dirty="0">
                <a:solidFill>
                  <a:srgbClr val="000000"/>
                </a:solidFill>
                <a:ea typeface="Times New Roman"/>
              </a:rPr>
              <a:t>».</a:t>
            </a:r>
            <a:endParaRPr lang="ru-RU" sz="2000" dirty="0">
              <a:ea typeface="Times New Roman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000" b="1" i="1" dirty="0">
                <a:ea typeface="Times New Roman"/>
              </a:rPr>
              <a:t>Задачи:</a:t>
            </a:r>
            <a:endParaRPr lang="ru-RU" sz="2000" dirty="0">
              <a:ea typeface="Times New Roman"/>
            </a:endParaRPr>
          </a:p>
          <a:p>
            <a:pPr marL="569214" lvl="1" indent="-28575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ea typeface="Times New Roman"/>
              </a:rPr>
              <a:t>Найти тематику работы</a:t>
            </a:r>
          </a:p>
          <a:p>
            <a:pPr marL="569214" lvl="1" indent="-28575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ea typeface="Times New Roman"/>
              </a:rPr>
              <a:t>Подобрать материалы</a:t>
            </a:r>
          </a:p>
          <a:p>
            <a:pPr marL="569214" lvl="1" indent="-28575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ea typeface="Times New Roman"/>
              </a:rPr>
              <a:t>Составить технологическую карту </a:t>
            </a:r>
            <a:endParaRPr lang="ru-RU" sz="2000" dirty="0" smtClean="0">
              <a:ea typeface="Times New Roman"/>
            </a:endParaRPr>
          </a:p>
          <a:p>
            <a:pPr marL="569214" lvl="1" indent="-28575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 smtClean="0">
                <a:ea typeface="Times New Roman"/>
              </a:rPr>
              <a:t>Выполнить работу</a:t>
            </a:r>
          </a:p>
          <a:p>
            <a:pPr marL="569214" lvl="1" indent="-28575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 smtClean="0">
                <a:ea typeface="Times New Roman"/>
              </a:rPr>
              <a:t>Оценить </a:t>
            </a:r>
            <a:r>
              <a:rPr lang="ru-RU" sz="2000" dirty="0">
                <a:ea typeface="Times New Roman"/>
              </a:rPr>
              <a:t>проделанную работу</a:t>
            </a:r>
          </a:p>
          <a:p>
            <a:pPr>
              <a:spcBef>
                <a:spcPts val="0"/>
              </a:spcBef>
            </a:pPr>
            <a:endParaRPr lang="ru-RU" sz="2000" dirty="0"/>
          </a:p>
        </p:txBody>
      </p:sp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4458490" y="1357298"/>
            <a:ext cx="4216561" cy="4286256"/>
            <a:chOff x="2456" y="3389"/>
            <a:chExt cx="7671" cy="7808"/>
          </a:xfrm>
        </p:grpSpPr>
        <p:sp>
          <p:nvSpPr>
            <p:cNvPr id="1027" name="AutoShape 3"/>
            <p:cNvSpPr>
              <a:spLocks noChangeArrowheads="1"/>
            </p:cNvSpPr>
            <p:nvPr/>
          </p:nvSpPr>
          <p:spPr bwMode="auto">
            <a:xfrm>
              <a:off x="4588" y="6065"/>
              <a:ext cx="3780" cy="2120"/>
            </a:xfrm>
            <a:prstGeom prst="hexagon">
              <a:avLst>
                <a:gd name="adj" fmla="val 44575"/>
                <a:gd name="vf" fmla="val 11547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Чайный домик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8" name="Rectangle 5"/>
            <p:cNvSpPr>
              <a:spLocks noChangeArrowheads="1"/>
            </p:cNvSpPr>
            <p:nvPr/>
          </p:nvSpPr>
          <p:spPr bwMode="auto">
            <a:xfrm>
              <a:off x="8012" y="4907"/>
              <a:ext cx="2115" cy="149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История, традиции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" name="Rectangle 7"/>
            <p:cNvSpPr>
              <a:spLocks noChangeArrowheads="1"/>
            </p:cNvSpPr>
            <p:nvPr/>
          </p:nvSpPr>
          <p:spPr bwMode="auto">
            <a:xfrm>
              <a:off x="8012" y="8001"/>
              <a:ext cx="2115" cy="139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Инструменты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" name="Rectangle 9"/>
            <p:cNvSpPr>
              <a:spLocks noChangeArrowheads="1"/>
            </p:cNvSpPr>
            <p:nvPr/>
          </p:nvSpPr>
          <p:spPr bwMode="auto">
            <a:xfrm>
              <a:off x="3465" y="9637"/>
              <a:ext cx="2730" cy="15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ru-RU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Чертеж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" name="Rectangle 11"/>
            <p:cNvSpPr>
              <a:spLocks noChangeArrowheads="1"/>
            </p:cNvSpPr>
            <p:nvPr/>
          </p:nvSpPr>
          <p:spPr bwMode="auto">
            <a:xfrm>
              <a:off x="2456" y="4907"/>
              <a:ext cx="2132" cy="149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Материалы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" name="Rectangle 12"/>
            <p:cNvSpPr>
              <a:spLocks noChangeArrowheads="1"/>
            </p:cNvSpPr>
            <p:nvPr/>
          </p:nvSpPr>
          <p:spPr bwMode="auto">
            <a:xfrm>
              <a:off x="2670" y="7691"/>
              <a:ext cx="1918" cy="139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Самооценка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auto">
            <a:xfrm>
              <a:off x="5351" y="3389"/>
              <a:ext cx="2310" cy="170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Технология изготовления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034" name="AutoShape 10"/>
            <p:cNvCxnSpPr>
              <a:cxnSpLocks noChangeShapeType="1"/>
            </p:cNvCxnSpPr>
            <p:nvPr/>
          </p:nvCxnSpPr>
          <p:spPr bwMode="auto">
            <a:xfrm flipH="1">
              <a:off x="4588" y="7691"/>
              <a:ext cx="540" cy="49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035" name="AutoShape 11"/>
            <p:cNvCxnSpPr>
              <a:cxnSpLocks noChangeShapeType="1"/>
            </p:cNvCxnSpPr>
            <p:nvPr/>
          </p:nvCxnSpPr>
          <p:spPr bwMode="auto">
            <a:xfrm>
              <a:off x="7860" y="7691"/>
              <a:ext cx="1140" cy="31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036" name="AutoShape 12"/>
            <p:cNvCxnSpPr>
              <a:cxnSpLocks noChangeShapeType="1"/>
            </p:cNvCxnSpPr>
            <p:nvPr/>
          </p:nvCxnSpPr>
          <p:spPr bwMode="auto">
            <a:xfrm flipH="1">
              <a:off x="4888" y="8211"/>
              <a:ext cx="1472" cy="142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037" name="AutoShape 13"/>
            <p:cNvCxnSpPr>
              <a:cxnSpLocks noChangeShapeType="1"/>
            </p:cNvCxnSpPr>
            <p:nvPr/>
          </p:nvCxnSpPr>
          <p:spPr bwMode="auto">
            <a:xfrm flipV="1">
              <a:off x="6360" y="5098"/>
              <a:ext cx="1" cy="94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038" name="AutoShape 14"/>
            <p:cNvCxnSpPr>
              <a:cxnSpLocks noChangeShapeType="1"/>
            </p:cNvCxnSpPr>
            <p:nvPr/>
          </p:nvCxnSpPr>
          <p:spPr bwMode="auto">
            <a:xfrm flipH="1" flipV="1">
              <a:off x="4589" y="5795"/>
              <a:ext cx="391" cy="79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039" name="AutoShape 15"/>
            <p:cNvCxnSpPr>
              <a:cxnSpLocks noChangeShapeType="1"/>
            </p:cNvCxnSpPr>
            <p:nvPr/>
          </p:nvCxnSpPr>
          <p:spPr bwMode="auto">
            <a:xfrm flipV="1">
              <a:off x="7785" y="5795"/>
              <a:ext cx="227" cy="7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1040" name="Rectangle 16"/>
            <p:cNvSpPr>
              <a:spLocks noChangeArrowheads="1"/>
            </p:cNvSpPr>
            <p:nvPr/>
          </p:nvSpPr>
          <p:spPr bwMode="auto">
            <a:xfrm>
              <a:off x="6600" y="9637"/>
              <a:ext cx="2730" cy="15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Организация рабочего места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041" name="AutoShape 17"/>
            <p:cNvCxnSpPr>
              <a:cxnSpLocks noChangeShapeType="1"/>
            </p:cNvCxnSpPr>
            <p:nvPr/>
          </p:nvCxnSpPr>
          <p:spPr bwMode="auto">
            <a:xfrm>
              <a:off x="6600" y="8211"/>
              <a:ext cx="1412" cy="142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</p:grpSp>
      <p:sp>
        <p:nvSpPr>
          <p:cNvPr id="21" name="TextBox 20"/>
          <p:cNvSpPr txBox="1"/>
          <p:nvPr/>
        </p:nvSpPr>
        <p:spPr>
          <a:xfrm>
            <a:off x="3214678" y="428604"/>
            <a:ext cx="2759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ru-RU" sz="2400" b="1" dirty="0" smtClean="0">
                <a:solidFill>
                  <a:srgbClr val="000000"/>
                </a:solidFill>
                <a:ea typeface="Times New Roman"/>
              </a:rPr>
              <a:t>Цели и задачи</a:t>
            </a:r>
            <a:endParaRPr lang="ru-RU" sz="2400" dirty="0" smtClean="0"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0472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29512" y="1628800"/>
            <a:ext cx="6498583" cy="43924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smtClean="0"/>
              <a:t>Это были маленькие домики </a:t>
            </a:r>
            <a:r>
              <a:rPr lang="ru-RU" sz="1800" dirty="0"/>
              <a:t>из одной </a:t>
            </a:r>
            <a:r>
              <a:rPr lang="ru-RU" sz="1800" dirty="0" smtClean="0"/>
              <a:t>комнаты с </a:t>
            </a:r>
            <a:r>
              <a:rPr lang="ru-RU" sz="1800" dirty="0"/>
              <a:t>крышей из </a:t>
            </a:r>
            <a:r>
              <a:rPr lang="ru-RU" sz="1800" dirty="0" smtClean="0"/>
              <a:t>соломы, в который </a:t>
            </a:r>
            <a:r>
              <a:rPr lang="ru-RU" sz="1800" dirty="0"/>
              <a:t>можно было попасть </a:t>
            </a:r>
            <a:r>
              <a:rPr lang="ru-RU" sz="1800" dirty="0" smtClean="0"/>
              <a:t>через </a:t>
            </a:r>
            <a:r>
              <a:rPr lang="ru-RU" sz="1800" dirty="0"/>
              <a:t>низкий и узкий проход. П</a:t>
            </a:r>
            <a:r>
              <a:rPr lang="ru-RU" sz="1800" dirty="0" smtClean="0"/>
              <a:t>режде </a:t>
            </a:r>
            <a:r>
              <a:rPr lang="ru-RU" sz="1800" dirty="0"/>
              <a:t>чем войти в чайный домик, каждый человек </a:t>
            </a:r>
            <a:r>
              <a:rPr lang="ru-RU" sz="1800" dirty="0" smtClean="0"/>
              <a:t>должен </a:t>
            </a:r>
            <a:r>
              <a:rPr lang="ru-RU" sz="1800" dirty="0"/>
              <a:t>был сделать низкий поклон. </a:t>
            </a:r>
            <a:endParaRPr lang="ru-RU" sz="1800" dirty="0" smtClean="0"/>
          </a:p>
          <a:p>
            <a:pPr marL="0" indent="0">
              <a:buNone/>
            </a:pPr>
            <a:r>
              <a:rPr lang="ru-RU" sz="1800" dirty="0" smtClean="0"/>
              <a:t>У низкого </a:t>
            </a:r>
            <a:r>
              <a:rPr lang="ru-RU" sz="1800" dirty="0"/>
              <a:t>прохода был </a:t>
            </a:r>
            <a:r>
              <a:rPr lang="ru-RU" sz="1800" dirty="0" smtClean="0"/>
              <a:t>и </a:t>
            </a:r>
            <a:r>
              <a:rPr lang="ru-RU" sz="1800" dirty="0"/>
              <a:t>другой смысл: самурай перед входом в чайный домик должен был оставить </a:t>
            </a:r>
            <a:r>
              <a:rPr lang="ru-RU" sz="1800" dirty="0" smtClean="0"/>
              <a:t>свой меч</a:t>
            </a:r>
            <a:r>
              <a:rPr lang="ru-RU" sz="1800" dirty="0"/>
              <a:t>, а значит, оставить все заботы за порогом</a:t>
            </a:r>
            <a:r>
              <a:rPr lang="ru-RU" sz="1800" dirty="0" smtClean="0"/>
              <a:t>.</a:t>
            </a:r>
          </a:p>
          <a:p>
            <a:pPr marL="0" indent="0">
              <a:buNone/>
            </a:pPr>
            <a:r>
              <a:rPr lang="ru-RU" sz="1800" dirty="0"/>
              <a:t>Ч</a:t>
            </a:r>
            <a:r>
              <a:rPr lang="ru-RU" sz="1800" dirty="0" smtClean="0"/>
              <a:t>айные домики стали строиться  и в России, превратившись в центры распространения по всей русской земле разных сортов заморского чая. </a:t>
            </a:r>
          </a:p>
          <a:p>
            <a:pPr marL="0" indent="0">
              <a:buNone/>
            </a:pPr>
            <a:r>
              <a:rPr lang="ru-RU" sz="1800" dirty="0" smtClean="0"/>
              <a:t>В </a:t>
            </a:r>
            <a:r>
              <a:rPr lang="ru-RU" sz="1800" dirty="0"/>
              <a:t>них </a:t>
            </a:r>
            <a:r>
              <a:rPr lang="ru-RU" sz="1800" dirty="0" smtClean="0"/>
              <a:t>подавали </a:t>
            </a:r>
            <a:r>
              <a:rPr lang="ru-RU" sz="1800" dirty="0"/>
              <a:t>самые разные сорта чая, в том числе обычный чай, имбирный чай с пряностями, мятный и сливовый чай.</a:t>
            </a:r>
          </a:p>
        </p:txBody>
      </p:sp>
      <p:pic>
        <p:nvPicPr>
          <p:cNvPr id="1026" name="Picture 2" descr="img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87"/>
          <a:stretch>
            <a:fillRect/>
          </a:stretch>
        </p:blipFill>
        <p:spPr bwMode="auto">
          <a:xfrm>
            <a:off x="539552" y="1916832"/>
            <a:ext cx="1832934" cy="3828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97576" y="407605"/>
            <a:ext cx="4824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Историческая справка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95537" y="869270"/>
            <a:ext cx="83070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Традиция </a:t>
            </a:r>
            <a:r>
              <a:rPr lang="ru-RU" dirty="0"/>
              <a:t>чаепития к нам пришла с Востока. И, в первую очередь, из Китая. Чайные домики появились в эпоху </a:t>
            </a:r>
            <a:r>
              <a:rPr lang="ru-RU" dirty="0" err="1"/>
              <a:t>Тан</a:t>
            </a:r>
            <a:r>
              <a:rPr lang="ru-RU" dirty="0"/>
              <a:t>, а эпоха </a:t>
            </a:r>
            <a:r>
              <a:rPr lang="ru-RU" dirty="0" err="1"/>
              <a:t>Сун</a:t>
            </a:r>
            <a:r>
              <a:rPr lang="ru-RU" dirty="0"/>
              <a:t> стала периодом их расцвета. </a:t>
            </a:r>
          </a:p>
        </p:txBody>
      </p:sp>
    </p:spTree>
    <p:extLst>
      <p:ext uri="{BB962C8B-B14F-4D97-AF65-F5344CB8AC3E}">
        <p14:creationId xmlns:p14="http://schemas.microsoft.com/office/powerpoint/2010/main" val="274310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881694"/>
            <a:ext cx="6624736" cy="4995578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800" dirty="0" smtClean="0"/>
              <a:t>Слово </a:t>
            </a:r>
            <a:r>
              <a:rPr lang="ru-RU" sz="1800" b="1" dirty="0" err="1"/>
              <a:t>decoupage</a:t>
            </a:r>
            <a:r>
              <a:rPr lang="ru-RU" sz="1800" dirty="0"/>
              <a:t> от французского происхождения, обозначает «вырезать». </a:t>
            </a:r>
            <a:r>
              <a:rPr lang="ru-RU" sz="1800" dirty="0" smtClean="0"/>
              <a:t>«</a:t>
            </a:r>
            <a:r>
              <a:rPr lang="ru-RU" sz="1800" dirty="0" err="1" smtClean="0"/>
              <a:t>Декупаж</a:t>
            </a:r>
            <a:r>
              <a:rPr lang="ru-RU" sz="1800" dirty="0" smtClean="0"/>
              <a:t>» </a:t>
            </a:r>
            <a:r>
              <a:rPr lang="ru-RU" sz="1800" dirty="0"/>
              <a:t>- техника </a:t>
            </a:r>
            <a:r>
              <a:rPr lang="ru-RU" sz="1800" dirty="0" smtClean="0"/>
              <a:t>украшения, декорирования</a:t>
            </a:r>
            <a:r>
              <a:rPr lang="ru-RU" sz="1800" dirty="0"/>
              <a:t>, оформления с помощью вырезанных бумажных мотивов</a:t>
            </a:r>
            <a:r>
              <a:rPr lang="ru-RU" sz="1800" dirty="0" smtClean="0"/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 smtClean="0"/>
              <a:t>Такая </a:t>
            </a:r>
            <a:r>
              <a:rPr lang="ru-RU" sz="1800" dirty="0"/>
              <a:t>техника украшения была изобретена китайскими крестьянами в XII веке, </a:t>
            </a:r>
            <a:r>
              <a:rPr lang="ru-RU" sz="1800" dirty="0" smtClean="0"/>
              <a:t>которые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 smtClean="0"/>
              <a:t>сделали </a:t>
            </a:r>
            <a:r>
              <a:rPr lang="ru-RU" sz="1800" dirty="0"/>
              <a:t>тонкую красочную бумагу и стали </a:t>
            </a:r>
            <a:r>
              <a:rPr lang="ru-RU" sz="1800" dirty="0" smtClean="0"/>
              <a:t>украшать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 smtClean="0"/>
              <a:t> </a:t>
            </a:r>
            <a:r>
              <a:rPr lang="ru-RU" sz="1800" dirty="0"/>
              <a:t>с ее помощью различные </a:t>
            </a:r>
            <a:r>
              <a:rPr lang="ru-RU" sz="1800" dirty="0" smtClean="0"/>
              <a:t>предметы, мебель и др.</a:t>
            </a: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 smtClean="0"/>
              <a:t>Путем такой аппликации мебельщики имитировали дорогие восточные инкрустации, что было значительно дешевле, однако, пользовались не меньшим спросом.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 smtClean="0"/>
              <a:t>«</a:t>
            </a:r>
            <a:r>
              <a:rPr lang="ru-RU" sz="1800" dirty="0" err="1" smtClean="0"/>
              <a:t>Декупаж</a:t>
            </a:r>
            <a:r>
              <a:rPr lang="ru-RU" sz="1800" dirty="0" smtClean="0"/>
              <a:t>» был очень моден при дворе французского короля Людовика</a:t>
            </a:r>
            <a:r>
              <a:rPr lang="en-US" sz="1800" dirty="0" smtClean="0"/>
              <a:t> XVI</a:t>
            </a:r>
            <a:r>
              <a:rPr lang="ru-RU" sz="1800" dirty="0" smtClean="0"/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 smtClean="0"/>
              <a:t>«</a:t>
            </a:r>
            <a:r>
              <a:rPr lang="ru-RU" sz="1800" dirty="0" err="1"/>
              <a:t>Декупаж</a:t>
            </a:r>
            <a:r>
              <a:rPr lang="ru-RU" sz="1800" dirty="0"/>
              <a:t>» использовали в своих работах </a:t>
            </a:r>
            <a:r>
              <a:rPr lang="ru-RU" sz="1800" dirty="0" smtClean="0"/>
              <a:t>знаменитые </a:t>
            </a:r>
            <a:r>
              <a:rPr lang="ru-RU" sz="1800" dirty="0"/>
              <a:t>художники, такие </a:t>
            </a:r>
            <a:r>
              <a:rPr lang="ru-RU" sz="1800" dirty="0" smtClean="0"/>
              <a:t>как </a:t>
            </a:r>
            <a:r>
              <a:rPr lang="ru-RU" sz="1800" dirty="0"/>
              <a:t>Матисс и Пикассо</a:t>
            </a:r>
            <a:r>
              <a:rPr lang="ru-RU" sz="1800" dirty="0" smtClean="0"/>
              <a:t>. 	</a:t>
            </a:r>
            <a:endParaRPr lang="ru-RU" sz="1800" dirty="0"/>
          </a:p>
        </p:txBody>
      </p:sp>
      <p:pic>
        <p:nvPicPr>
          <p:cNvPr id="2050" name="Рисунок 8" descr="ц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492896"/>
            <a:ext cx="1593085" cy="2491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39752" y="420029"/>
            <a:ext cx="40911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История «</a:t>
            </a:r>
            <a:r>
              <a:rPr lang="ru-RU" sz="2400" b="1" dirty="0" err="1"/>
              <a:t>Декупажа</a:t>
            </a:r>
            <a:r>
              <a:rPr lang="ru-RU" sz="2400" b="1" dirty="0" smtClean="0"/>
              <a:t>»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58825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5" y="476673"/>
            <a:ext cx="8298247" cy="332825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 smtClean="0"/>
              <a:t>Сейчас техника «</a:t>
            </a:r>
            <a:r>
              <a:rPr lang="ru-RU" sz="2000" dirty="0" err="1" smtClean="0"/>
              <a:t>декупаж</a:t>
            </a:r>
            <a:r>
              <a:rPr lang="ru-RU" sz="2000" dirty="0" smtClean="0"/>
              <a:t>» вновь </a:t>
            </a:r>
            <a:r>
              <a:rPr lang="ru-RU" sz="2000" dirty="0"/>
              <a:t>стала модной и широко распространенной </a:t>
            </a:r>
            <a:r>
              <a:rPr lang="ru-RU" sz="2000" dirty="0" smtClean="0"/>
              <a:t>при </a:t>
            </a:r>
            <a:r>
              <a:rPr lang="ru-RU" sz="2000" dirty="0"/>
              <a:t>декорировании сумочек, шляпок, подносов, ёлочных украшений, солнечных часов, шкатулок, посуды, </a:t>
            </a:r>
            <a:r>
              <a:rPr lang="ru-RU" sz="2000" dirty="0" smtClean="0"/>
              <a:t>упаковок, при </a:t>
            </a:r>
            <a:r>
              <a:rPr lang="ru-RU" sz="2000" dirty="0"/>
              <a:t>оформлении одежды и </a:t>
            </a:r>
            <a:r>
              <a:rPr lang="ru-RU" sz="2000" dirty="0" smtClean="0"/>
              <a:t>изготовлении</a:t>
            </a:r>
            <a:r>
              <a:rPr lang="en-US" sz="2000" dirty="0"/>
              <a:t> </a:t>
            </a:r>
            <a:r>
              <a:rPr lang="ru-RU" sz="2000" dirty="0" smtClean="0"/>
              <a:t>модных </a:t>
            </a:r>
            <a:r>
              <a:rPr lang="ru-RU" sz="2000" dirty="0"/>
              <a:t>аксессуаров. </a:t>
            </a:r>
            <a:endParaRPr lang="ru-RU" sz="2000" dirty="0" smtClean="0"/>
          </a:p>
          <a:p>
            <a:pPr marL="0" indent="0" algn="ctr">
              <a:buNone/>
            </a:pPr>
            <a:r>
              <a:rPr lang="ru-RU" sz="2000" dirty="0" smtClean="0"/>
              <a:t>Для аппликации используют мотивы вырезанные из трехслойных салфеток, поэтому «</a:t>
            </a:r>
            <a:r>
              <a:rPr lang="ru-RU" sz="2000" dirty="0" err="1" smtClean="0"/>
              <a:t>декупаж</a:t>
            </a:r>
            <a:r>
              <a:rPr lang="ru-RU" sz="2000" dirty="0" smtClean="0"/>
              <a:t>» иногда называют «салфеточной техникой».</a:t>
            </a:r>
          </a:p>
          <a:p>
            <a:pPr marL="0" indent="0" algn="ctr">
              <a:buNone/>
            </a:pPr>
            <a:r>
              <a:rPr lang="ru-RU" sz="2000" dirty="0" smtClean="0"/>
              <a:t>«</a:t>
            </a:r>
            <a:r>
              <a:rPr lang="ru-RU" sz="2000" dirty="0" err="1" smtClean="0"/>
              <a:t>Декупаж</a:t>
            </a:r>
            <a:r>
              <a:rPr lang="ru-RU" sz="2000" dirty="0" smtClean="0"/>
              <a:t>» – аппликация, но аппликация особенная – покрытая лаком, она выглядит, как роспись.</a:t>
            </a:r>
          </a:p>
          <a:p>
            <a:pPr marL="0" indent="0" algn="ctr">
              <a:buNone/>
            </a:pPr>
            <a:endParaRPr lang="ru-RU" sz="2000" dirty="0"/>
          </a:p>
        </p:txBody>
      </p:sp>
      <p:pic>
        <p:nvPicPr>
          <p:cNvPr id="5122" name="Picture 2" descr="img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18" t="58705" r="3136" b="11696"/>
          <a:stretch/>
        </p:blipFill>
        <p:spPr bwMode="auto">
          <a:xfrm rot="650077">
            <a:off x="2463975" y="4234907"/>
            <a:ext cx="1944217" cy="150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img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6" t="58705" r="63897" b="11696"/>
          <a:stretch/>
        </p:blipFill>
        <p:spPr bwMode="auto">
          <a:xfrm rot="20822623">
            <a:off x="669420" y="3895075"/>
            <a:ext cx="1737878" cy="1875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img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36" t="30746" r="28929" b="44829"/>
          <a:stretch/>
        </p:blipFill>
        <p:spPr bwMode="auto">
          <a:xfrm rot="20883442">
            <a:off x="5652120" y="4712388"/>
            <a:ext cx="1665632" cy="1185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img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38" t="58536" r="34876" b="11696"/>
          <a:stretch/>
        </p:blipFill>
        <p:spPr bwMode="auto">
          <a:xfrm rot="735558">
            <a:off x="6802054" y="3888864"/>
            <a:ext cx="1730881" cy="1521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img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69" t="29106" r="1830" b="46093"/>
          <a:stretch/>
        </p:blipFill>
        <p:spPr bwMode="auto">
          <a:xfrm>
            <a:off x="4246380" y="3852702"/>
            <a:ext cx="1621763" cy="1272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293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7821" y="908720"/>
            <a:ext cx="8568952" cy="5040560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600" b="1" dirty="0" smtClean="0">
                <a:latin typeface="Verdana" panose="020B0604030504040204" pitchFamily="34" charset="0"/>
                <a:ea typeface="Times New Roman"/>
                <a:cs typeface="Times New Roman" panose="02020603050405020304" pitchFamily="18" charset="0"/>
              </a:rPr>
              <a:t>1</a:t>
            </a:r>
            <a:r>
              <a:rPr lang="ru-RU" sz="1600" b="1" dirty="0">
                <a:latin typeface="Verdana" panose="020B0604030504040204" pitchFamily="34" charset="0"/>
                <a:ea typeface="Times New Roman"/>
                <a:cs typeface="Times New Roman" panose="02020603050405020304" pitchFamily="18" charset="0"/>
              </a:rPr>
              <a:t>. Технология изготовления заготовки чайного домика</a:t>
            </a:r>
            <a:endParaRPr lang="ru-RU" sz="1600" dirty="0">
              <a:latin typeface="Verdana" panose="020B0604030504040204" pitchFamily="34" charset="0"/>
              <a:ea typeface="Times New Roman"/>
              <a:cs typeface="Times New Roman" panose="02020603050405020304" pitchFamily="18" charset="0"/>
            </a:endParaRPr>
          </a:p>
          <a:p>
            <a:pPr lvl="0">
              <a:buFont typeface="Arial" panose="020B0604020202020204" pitchFamily="34" charset="0"/>
              <a:buChar char="•"/>
            </a:pPr>
            <a:r>
              <a:rPr lang="ru-RU" sz="1600" b="1" dirty="0">
                <a:ea typeface="Calibri"/>
                <a:cs typeface="Times New Roman" panose="02020603050405020304" pitchFamily="18" charset="0"/>
              </a:rPr>
              <a:t>выполнение чертежа на </a:t>
            </a:r>
            <a:r>
              <a:rPr lang="ru-RU" sz="1600" b="1" dirty="0" smtClean="0">
                <a:ea typeface="Calibri"/>
                <a:cs typeface="Times New Roman" panose="02020603050405020304" pitchFamily="18" charset="0"/>
              </a:rPr>
              <a:t>бумаге  </a:t>
            </a:r>
          </a:p>
          <a:p>
            <a:pPr lvl="0">
              <a:buFont typeface="Arial" panose="020B0604020202020204" pitchFamily="34" charset="0"/>
              <a:buChar char="•"/>
            </a:pPr>
            <a:endParaRPr lang="ru-RU" sz="1400" dirty="0" smtClean="0">
              <a:latin typeface="Verdana" panose="020B0604030504040204" pitchFamily="34" charset="0"/>
              <a:ea typeface="Times New Roman"/>
              <a:cs typeface="Times New Roman" panose="02020603050405020304" pitchFamily="18" charset="0"/>
            </a:endParaRPr>
          </a:p>
          <a:p>
            <a:pPr lvl="0">
              <a:buFont typeface="Arial" panose="020B0604020202020204" pitchFamily="34" charset="0"/>
              <a:buChar char="•"/>
            </a:pPr>
            <a:endParaRPr lang="ru-RU" sz="1400" dirty="0">
              <a:latin typeface="Verdana" panose="020B0604030504040204" pitchFamily="34" charset="0"/>
              <a:ea typeface="Times New Roman"/>
              <a:cs typeface="Times New Roman" panose="02020603050405020304" pitchFamily="18" charset="0"/>
            </a:endParaRPr>
          </a:p>
          <a:p>
            <a:pPr lvl="0">
              <a:buFont typeface="Arial" panose="020B0604020202020204" pitchFamily="34" charset="0"/>
              <a:buChar char="•"/>
            </a:pPr>
            <a:endParaRPr lang="ru-RU" sz="1400" dirty="0" smtClean="0">
              <a:latin typeface="Verdana" panose="020B0604030504040204" pitchFamily="34" charset="0"/>
              <a:ea typeface="Times New Roman"/>
              <a:cs typeface="Times New Roman" panose="02020603050405020304" pitchFamily="18" charset="0"/>
            </a:endParaRPr>
          </a:p>
          <a:p>
            <a:pPr lvl="0">
              <a:buFont typeface="Arial" panose="020B0604020202020204" pitchFamily="34" charset="0"/>
              <a:buChar char="•"/>
            </a:pPr>
            <a:endParaRPr lang="ru-RU" sz="1400" dirty="0">
              <a:latin typeface="Verdana" panose="020B0604030504040204" pitchFamily="34" charset="0"/>
              <a:ea typeface="Times New Roman"/>
              <a:cs typeface="Times New Roman" panose="02020603050405020304" pitchFamily="18" charset="0"/>
            </a:endParaRPr>
          </a:p>
          <a:p>
            <a:pPr lvl="0">
              <a:buFont typeface="Arial" panose="020B0604020202020204" pitchFamily="34" charset="0"/>
              <a:buChar char="•"/>
            </a:pPr>
            <a:endParaRPr lang="ru-RU" sz="1400" dirty="0" smtClean="0">
              <a:latin typeface="Verdana" panose="020B0604030504040204" pitchFamily="34" charset="0"/>
              <a:ea typeface="Times New Roman"/>
              <a:cs typeface="Times New Roman" panose="02020603050405020304" pitchFamily="18" charset="0"/>
            </a:endParaRPr>
          </a:p>
          <a:p>
            <a:pPr lvl="0">
              <a:buFont typeface="Arial" panose="020B0604020202020204" pitchFamily="34" charset="0"/>
              <a:buChar char="•"/>
            </a:pPr>
            <a:endParaRPr lang="ru-RU" sz="1400" dirty="0">
              <a:latin typeface="Verdana" panose="020B0604030504040204" pitchFamily="34" charset="0"/>
              <a:ea typeface="Times New Roman"/>
              <a:cs typeface="Times New Roman" panose="02020603050405020304" pitchFamily="18" charset="0"/>
            </a:endParaRPr>
          </a:p>
          <a:p>
            <a:pPr lvl="0">
              <a:buFont typeface="Arial" panose="020B0604020202020204" pitchFamily="34" charset="0"/>
              <a:buChar char="•"/>
            </a:pPr>
            <a:endParaRPr lang="ru-RU" sz="1400" dirty="0" smtClean="0">
              <a:latin typeface="Verdana" panose="020B0604030504040204" pitchFamily="34" charset="0"/>
              <a:ea typeface="Times New Roman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sz="1400" dirty="0" smtClean="0">
              <a:latin typeface="Verdana" panose="020B0604030504040204" pitchFamily="34" charset="0"/>
              <a:ea typeface="Times New Roman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sz="1400" dirty="0">
              <a:latin typeface="Verdana" panose="020B0604030504040204" pitchFamily="34" charset="0"/>
              <a:ea typeface="Times New Roman"/>
              <a:cs typeface="Times New Roman" panose="02020603050405020304" pitchFamily="18" charset="0"/>
            </a:endParaRPr>
          </a:p>
          <a:p>
            <a:pPr lvl="0">
              <a:buFont typeface="Arial" panose="020B0604020202020204" pitchFamily="34" charset="0"/>
              <a:buChar char="•"/>
            </a:pPr>
            <a:r>
              <a:rPr lang="ru-RU" sz="1600" b="1" dirty="0" smtClean="0">
                <a:ea typeface="Times New Roman"/>
                <a:cs typeface="Times New Roman" panose="02020603050405020304" pitchFamily="18" charset="0"/>
              </a:rPr>
              <a:t>обработка </a:t>
            </a:r>
            <a:r>
              <a:rPr lang="ru-RU" sz="1600" b="1" dirty="0">
                <a:ea typeface="Times New Roman"/>
                <a:cs typeface="Times New Roman" panose="02020603050405020304" pitchFamily="18" charset="0"/>
              </a:rPr>
              <a:t>поверхности доски на станке </a:t>
            </a:r>
          </a:p>
          <a:p>
            <a:endParaRPr lang="ru-RU" sz="1400" dirty="0" smtClean="0">
              <a:latin typeface="Verdana" panose="020B0604030504040204" pitchFamily="34" charset="0"/>
              <a:ea typeface="Calibri"/>
              <a:cs typeface="Times New Roman"/>
            </a:endParaRPr>
          </a:p>
          <a:p>
            <a:pPr marL="0" indent="0">
              <a:buNone/>
            </a:pPr>
            <a:endParaRPr lang="en-US" sz="1400" b="1" dirty="0" smtClean="0"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/>
              <a:buChar char=""/>
            </a:pPr>
            <a:endParaRPr lang="ru-RU" sz="1400" b="1" dirty="0" smtClean="0">
              <a:ea typeface="Times New Roman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/>
              <a:buChar char=""/>
            </a:pPr>
            <a:endParaRPr lang="ru-RU" sz="1400" b="1" dirty="0">
              <a:ea typeface="Times New Roman"/>
            </a:endParaRPr>
          </a:p>
          <a:p>
            <a:pPr marL="0" lvl="0" indent="0" algn="just">
              <a:lnSpc>
                <a:spcPct val="150000"/>
              </a:lnSpc>
              <a:spcAft>
                <a:spcPts val="0"/>
              </a:spcAft>
              <a:buNone/>
            </a:pPr>
            <a:endParaRPr lang="ru-RU" sz="1400" b="1" dirty="0" smtClean="0">
              <a:ea typeface="Times New Roman"/>
            </a:endParaRPr>
          </a:p>
          <a:p>
            <a:pPr marL="0" lvl="0" indent="0" algn="just">
              <a:lnSpc>
                <a:spcPct val="150000"/>
              </a:lnSpc>
              <a:spcAft>
                <a:spcPts val="0"/>
              </a:spcAft>
              <a:buNone/>
            </a:pPr>
            <a:endParaRPr lang="ru-RU" sz="1400" b="1" dirty="0" smtClean="0">
              <a:ea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049896" y="1437970"/>
            <a:ext cx="2085547" cy="2899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131436"/>
            <a:ext cx="3064424" cy="2754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трелка вправо 1"/>
          <p:cNvSpPr/>
          <p:nvPr/>
        </p:nvSpPr>
        <p:spPr>
          <a:xfrm>
            <a:off x="611560" y="221751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3563888" y="446824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308544" y="473510"/>
            <a:ext cx="2698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Verdana" panose="020B0604030504040204" pitchFamily="34" charset="0"/>
                <a:ea typeface="Calibri"/>
                <a:cs typeface="Times New Roman" panose="02020603050405020304" pitchFamily="18" charset="0"/>
              </a:rPr>
              <a:t>Этапы </a:t>
            </a:r>
            <a:r>
              <a:rPr lang="ru-RU" sz="2400" b="1" dirty="0" smtClean="0">
                <a:latin typeface="Verdana" panose="020B0604030504040204" pitchFamily="34" charset="0"/>
                <a:ea typeface="Calibri"/>
                <a:cs typeface="Times New Roman" panose="02020603050405020304" pitchFamily="18" charset="0"/>
              </a:rPr>
              <a:t>работы</a:t>
            </a:r>
            <a:endParaRPr lang="ru-RU" sz="2400" b="1" dirty="0">
              <a:latin typeface="Verdana" panose="020B0604030504040204" pitchFamily="34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10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596" y="571480"/>
            <a:ext cx="8317552" cy="5346920"/>
          </a:xfrm>
        </p:spPr>
        <p:txBody>
          <a:bodyPr/>
          <a:lstStyle/>
          <a:p>
            <a:pPr lvl="0" algn="just">
              <a:lnSpc>
                <a:spcPct val="150000"/>
              </a:lnSpc>
              <a:buClr>
                <a:srgbClr val="F07F09"/>
              </a:buClr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prstClr val="black"/>
                </a:solidFill>
                <a:latin typeface="Verdana" panose="020B0604030504040204" pitchFamily="34" charset="0"/>
                <a:ea typeface="Times New Roman"/>
                <a:cs typeface="Times New Roman" panose="02020603050405020304" pitchFamily="18" charset="0"/>
              </a:rPr>
              <a:t>выпиливание</a:t>
            </a:r>
            <a:r>
              <a:rPr lang="ru-RU" sz="1600" b="1" dirty="0" smtClean="0">
                <a:solidFill>
                  <a:prstClr val="black"/>
                </a:solidFill>
                <a:latin typeface="Verdana" panose="020B0604030504040204" pitchFamily="34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prstClr val="black"/>
                </a:solidFill>
                <a:latin typeface="Verdana" panose="020B0604030504040204" pitchFamily="34" charset="0"/>
                <a:ea typeface="Calibri"/>
                <a:cs typeface="Times New Roman" panose="02020603050405020304" pitchFamily="18" charset="0"/>
              </a:rPr>
              <a:t>лобзиком деталей чайного домика и обработка их наждачной </a:t>
            </a:r>
            <a:r>
              <a:rPr lang="ru-RU" sz="1600" b="1" dirty="0" smtClean="0">
                <a:solidFill>
                  <a:prstClr val="black"/>
                </a:solidFill>
                <a:latin typeface="Verdana" panose="020B0604030504040204" pitchFamily="34" charset="0"/>
                <a:ea typeface="Calibri"/>
                <a:cs typeface="Times New Roman" panose="02020603050405020304" pitchFamily="18" charset="0"/>
              </a:rPr>
              <a:t>бумагой</a:t>
            </a:r>
          </a:p>
          <a:p>
            <a:pPr lvl="0" algn="just">
              <a:lnSpc>
                <a:spcPct val="150000"/>
              </a:lnSpc>
              <a:buClr>
                <a:srgbClr val="F07F09"/>
              </a:buClr>
              <a:buFont typeface="Arial" panose="020B0604020202020204" pitchFamily="34" charset="0"/>
              <a:buChar char="•"/>
            </a:pPr>
            <a:endParaRPr lang="ru-RU" sz="1600" dirty="0">
              <a:solidFill>
                <a:prstClr val="black"/>
              </a:solidFill>
              <a:latin typeface="Verdana" panose="020B0604030504040204" pitchFamily="34" charset="0"/>
              <a:ea typeface="Calibri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buClr>
                <a:srgbClr val="F07F09"/>
              </a:buClr>
              <a:buFont typeface="Arial" panose="020B0604020202020204" pitchFamily="34" charset="0"/>
              <a:buChar char="•"/>
            </a:pPr>
            <a:endParaRPr lang="ru-RU" sz="1600" dirty="0" smtClean="0">
              <a:solidFill>
                <a:prstClr val="black"/>
              </a:solidFill>
              <a:latin typeface="Verdana" panose="020B0604030504040204" pitchFamily="34" charset="0"/>
              <a:ea typeface="Calibri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buClr>
                <a:srgbClr val="F07F09"/>
              </a:buClr>
              <a:buFont typeface="Arial" panose="020B0604020202020204" pitchFamily="34" charset="0"/>
              <a:buChar char="•"/>
            </a:pPr>
            <a:endParaRPr lang="ru-RU" sz="1600" dirty="0">
              <a:solidFill>
                <a:prstClr val="black"/>
              </a:solidFill>
              <a:latin typeface="Verdana" panose="020B0604030504040204" pitchFamily="34" charset="0"/>
              <a:ea typeface="Calibri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buClr>
                <a:srgbClr val="F07F09"/>
              </a:buClr>
              <a:buFont typeface="Arial" panose="020B0604020202020204" pitchFamily="34" charset="0"/>
              <a:buChar char="•"/>
            </a:pPr>
            <a:endParaRPr lang="ru-RU" sz="1600" dirty="0" smtClean="0">
              <a:solidFill>
                <a:prstClr val="black"/>
              </a:solidFill>
              <a:latin typeface="Verdana" panose="020B0604030504040204" pitchFamily="34" charset="0"/>
              <a:ea typeface="Calibri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buClr>
                <a:srgbClr val="F07F09"/>
              </a:buClr>
              <a:buFont typeface="Arial" panose="020B0604020202020204" pitchFamily="34" charset="0"/>
              <a:buChar char="•"/>
            </a:pPr>
            <a:endParaRPr lang="ru-RU" sz="1600" dirty="0">
              <a:solidFill>
                <a:prstClr val="black"/>
              </a:solidFill>
              <a:latin typeface="Verdana" panose="020B0604030504040204" pitchFamily="34" charset="0"/>
              <a:ea typeface="Calibri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buClr>
                <a:srgbClr val="F07F09"/>
              </a:buClr>
              <a:buFont typeface="Arial" panose="020B0604020202020204" pitchFamily="34" charset="0"/>
              <a:buChar char="•"/>
            </a:pPr>
            <a:endParaRPr lang="ru-RU" sz="1600" dirty="0" smtClean="0">
              <a:solidFill>
                <a:prstClr val="black"/>
              </a:solidFill>
              <a:latin typeface="Verdana" panose="020B0604030504040204" pitchFamily="34" charset="0"/>
              <a:ea typeface="Calibri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Clr>
                <a:srgbClr val="F07F09"/>
              </a:buClr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tx1">
                    <a:lumMod val="95000"/>
                  </a:schemeClr>
                </a:solidFill>
                <a:ea typeface="Times New Roman"/>
                <a:cs typeface="Times New Roman" panose="02020603050405020304" pitchFamily="18" charset="0"/>
              </a:rPr>
              <a:t>выпиливание лобзиком отверстий по </a:t>
            </a:r>
            <a:endParaRPr lang="ru-RU" sz="1600" b="1" dirty="0" smtClean="0">
              <a:solidFill>
                <a:schemeClr val="tx1">
                  <a:lumMod val="95000"/>
                </a:schemeClr>
              </a:solidFill>
              <a:ea typeface="Times New Roman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Clr>
                <a:srgbClr val="F07F09"/>
              </a:buClr>
              <a:buNone/>
            </a:pPr>
            <a:r>
              <a:rPr lang="ru-RU" sz="1600" b="1" dirty="0" smtClean="0">
                <a:solidFill>
                  <a:schemeClr val="tx1">
                    <a:lumMod val="95000"/>
                  </a:schemeClr>
                </a:solidFill>
                <a:ea typeface="Times New Roman"/>
                <a:cs typeface="Times New Roman" panose="02020603050405020304" pitchFamily="18" charset="0"/>
              </a:rPr>
              <a:t>     центру </a:t>
            </a:r>
            <a:r>
              <a:rPr lang="ru-RU" sz="1600" b="1" dirty="0">
                <a:solidFill>
                  <a:schemeClr val="tx1">
                    <a:lumMod val="95000"/>
                  </a:schemeClr>
                </a:solidFill>
                <a:ea typeface="Times New Roman"/>
                <a:cs typeface="Times New Roman" panose="02020603050405020304" pitchFamily="18" charset="0"/>
              </a:rPr>
              <a:t>и внизу чайного домика</a:t>
            </a:r>
          </a:p>
          <a:p>
            <a:pPr lvl="0" algn="just">
              <a:lnSpc>
                <a:spcPct val="150000"/>
              </a:lnSpc>
              <a:buClr>
                <a:srgbClr val="F07F09"/>
              </a:buClr>
              <a:buFont typeface="Arial" panose="020B0604020202020204" pitchFamily="34" charset="0"/>
              <a:buChar char="•"/>
            </a:pP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2050" name="Picture 2" descr="IMG_20170208_1221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397" y="1425937"/>
            <a:ext cx="3488308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IMG_20170208_12173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683" y="1425937"/>
            <a:ext cx="3487672" cy="2105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724" y="3623355"/>
            <a:ext cx="3071589" cy="2356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трелка вправо 3"/>
          <p:cNvSpPr/>
          <p:nvPr/>
        </p:nvSpPr>
        <p:spPr>
          <a:xfrm>
            <a:off x="497248" y="181907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3491880" y="473084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31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428604"/>
            <a:ext cx="8183880" cy="5500726"/>
          </a:xfrm>
        </p:spPr>
        <p:txBody>
          <a:bodyPr/>
          <a:lstStyle/>
          <a:p>
            <a:pPr lvl="0"/>
            <a:r>
              <a:rPr lang="ru-RU" sz="1600" b="1" dirty="0">
                <a:solidFill>
                  <a:schemeClr val="tx1">
                    <a:lumMod val="95000"/>
                  </a:schemeClr>
                </a:solidFill>
                <a:ea typeface="Calibri"/>
                <a:cs typeface="Times New Roman" panose="02020603050405020304" pitchFamily="18" charset="0"/>
              </a:rPr>
              <a:t>сбор и закрепление деталей чайного домика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16" y="2143116"/>
            <a:ext cx="2796530" cy="306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6" y="1000108"/>
            <a:ext cx="2542537" cy="292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58" r="27021"/>
          <a:stretch/>
        </p:blipFill>
        <p:spPr bwMode="auto">
          <a:xfrm>
            <a:off x="500034" y="3214686"/>
            <a:ext cx="2664296" cy="266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трелка вправо 3"/>
          <p:cNvSpPr/>
          <p:nvPr/>
        </p:nvSpPr>
        <p:spPr>
          <a:xfrm>
            <a:off x="1526512" y="171834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08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28604"/>
            <a:ext cx="8352928" cy="55206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>
                <a:latin typeface="Verdana" panose="020B0604030504040204" pitchFamily="34" charset="0"/>
                <a:ea typeface="Times New Roman"/>
                <a:cs typeface="Times New Roman" panose="02020603050405020304" pitchFamily="18" charset="0"/>
              </a:rPr>
              <a:t>2. Технология оформления чайного домика в </a:t>
            </a:r>
            <a:r>
              <a:rPr lang="ru-RU" sz="2000" b="1" dirty="0" smtClean="0">
                <a:latin typeface="Verdana" panose="020B0604030504040204" pitchFamily="34" charset="0"/>
                <a:ea typeface="Times New Roman"/>
                <a:cs typeface="Times New Roman" panose="02020603050405020304" pitchFamily="18" charset="0"/>
              </a:rPr>
              <a:t>технике «</a:t>
            </a:r>
            <a:r>
              <a:rPr lang="ru-RU" sz="2000" b="1" dirty="0" err="1" smtClean="0">
                <a:latin typeface="Verdana" panose="020B0604030504040204" pitchFamily="34" charset="0"/>
                <a:ea typeface="Times New Roman"/>
                <a:cs typeface="Times New Roman" panose="02020603050405020304" pitchFamily="18" charset="0"/>
              </a:rPr>
              <a:t>декупаж</a:t>
            </a:r>
            <a:r>
              <a:rPr lang="ru-RU" sz="2000" b="1" dirty="0">
                <a:latin typeface="Verdana" panose="020B0604030504040204" pitchFamily="34" charset="0"/>
                <a:ea typeface="Times New Roman"/>
                <a:cs typeface="Times New Roman" panose="02020603050405020304" pitchFamily="18" charset="0"/>
              </a:rPr>
              <a:t>»</a:t>
            </a:r>
            <a:endParaRPr lang="ru-RU" sz="2000" dirty="0">
              <a:latin typeface="Verdana" panose="020B0604030504040204" pitchFamily="34" charset="0"/>
              <a:ea typeface="Times New Roman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tx1">
                    <a:lumMod val="95000"/>
                  </a:schemeClr>
                </a:solidFill>
                <a:ea typeface="Calibri"/>
                <a:cs typeface="Times New Roman" panose="02020603050405020304" pitchFamily="18" charset="0"/>
              </a:rPr>
              <a:t>грунтование</a:t>
            </a:r>
            <a:r>
              <a:rPr lang="ru-RU" sz="1600" dirty="0">
                <a:solidFill>
                  <a:schemeClr val="tx1">
                    <a:lumMod val="95000"/>
                  </a:schemeClr>
                </a:solidFill>
                <a:latin typeface="Verdana" panose="020B0604030504040204" pitchFamily="34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tx1">
                    <a:lumMod val="95000"/>
                  </a:schemeClr>
                </a:solidFill>
                <a:ea typeface="Calibri"/>
                <a:cs typeface="Times New Roman" panose="02020603050405020304" pitchFamily="18" charset="0"/>
              </a:rPr>
              <a:t>поверхности </a:t>
            </a:r>
            <a:endParaRPr lang="ru-RU" sz="1600" b="1" dirty="0" smtClean="0">
              <a:solidFill>
                <a:schemeClr val="tx1">
                  <a:lumMod val="95000"/>
                </a:schemeClr>
              </a:solidFill>
              <a:ea typeface="Calibri"/>
              <a:cs typeface="Times New Roman" panose="02020603050405020304" pitchFamily="18" charset="0"/>
            </a:endParaRPr>
          </a:p>
          <a:p>
            <a:pPr marL="265113" lv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600" b="1" dirty="0" smtClean="0">
                <a:solidFill>
                  <a:schemeClr val="tx1">
                    <a:lumMod val="95000"/>
                  </a:schemeClr>
                </a:solidFill>
                <a:ea typeface="Calibri"/>
                <a:cs typeface="Times New Roman" panose="02020603050405020304" pitchFamily="18" charset="0"/>
              </a:rPr>
              <a:t>чайного </a:t>
            </a:r>
            <a:r>
              <a:rPr lang="ru-RU" sz="1600" b="1" dirty="0">
                <a:solidFill>
                  <a:schemeClr val="tx1">
                    <a:lumMod val="95000"/>
                  </a:schemeClr>
                </a:solidFill>
                <a:ea typeface="Calibri"/>
                <a:cs typeface="Times New Roman" panose="02020603050405020304" pitchFamily="18" charset="0"/>
              </a:rPr>
              <a:t>домика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/>
              <a:buChar char=""/>
            </a:pPr>
            <a:endParaRPr lang="ru-RU" sz="2000" b="1" dirty="0" smtClean="0">
              <a:solidFill>
                <a:schemeClr val="tx1">
                  <a:lumMod val="95000"/>
                </a:schemeClr>
              </a:solidFill>
              <a:latin typeface="Verdana" panose="020B0604030504040204" pitchFamily="34" charset="0"/>
              <a:ea typeface="Calibri"/>
              <a:cs typeface="Times New Roman"/>
            </a:endParaRPr>
          </a:p>
          <a:p>
            <a:pPr marL="0" lvl="0" indent="0" algn="just">
              <a:lnSpc>
                <a:spcPct val="150000"/>
              </a:lnSpc>
              <a:spcAft>
                <a:spcPts val="0"/>
              </a:spcAft>
              <a:buNone/>
            </a:pPr>
            <a:endParaRPr lang="ru-RU" sz="2000" b="1" dirty="0" smtClean="0">
              <a:solidFill>
                <a:schemeClr val="tx1">
                  <a:lumMod val="95000"/>
                </a:schemeClr>
              </a:solidFill>
              <a:latin typeface="Verdana" panose="020B0604030504040204" pitchFamily="34" charset="0"/>
              <a:ea typeface="Calibri"/>
              <a:cs typeface="Times New Roman"/>
            </a:endParaRPr>
          </a:p>
          <a:p>
            <a:pPr marL="0" lvl="0" indent="0" algn="just">
              <a:lnSpc>
                <a:spcPct val="150000"/>
              </a:lnSpc>
              <a:spcAft>
                <a:spcPts val="0"/>
              </a:spcAft>
              <a:buNone/>
            </a:pPr>
            <a:endParaRPr lang="ru-RU" sz="2000" b="1" dirty="0">
              <a:solidFill>
                <a:schemeClr val="tx1">
                  <a:lumMod val="95000"/>
                </a:schemeClr>
              </a:solidFill>
              <a:latin typeface="Verdana" panose="020B0604030504040204" pitchFamily="34" charset="0"/>
              <a:ea typeface="Calibri"/>
              <a:cs typeface="Times New Roman"/>
            </a:endParaRPr>
          </a:p>
          <a:p>
            <a:pPr marL="0" lvl="0" indent="0" algn="just">
              <a:lnSpc>
                <a:spcPct val="150000"/>
              </a:lnSpc>
              <a:spcAft>
                <a:spcPts val="0"/>
              </a:spcAft>
              <a:buNone/>
            </a:pPr>
            <a:endParaRPr lang="ru-RU" sz="2000" b="1" dirty="0" smtClean="0">
              <a:solidFill>
                <a:schemeClr val="tx1">
                  <a:lumMod val="95000"/>
                </a:schemeClr>
              </a:solidFill>
              <a:latin typeface="Verdana" panose="020B0604030504040204" pitchFamily="34" charset="0"/>
              <a:ea typeface="Calibri"/>
              <a:cs typeface="Times New Roman"/>
            </a:endParaRPr>
          </a:p>
          <a:p>
            <a:pPr lvl="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chemeClr val="tx1">
                    <a:lumMod val="95000"/>
                  </a:schemeClr>
                </a:solidFill>
                <a:ea typeface="Calibri"/>
                <a:cs typeface="Times New Roman" panose="02020603050405020304" pitchFamily="18" charset="0"/>
              </a:rPr>
              <a:t>подбор </a:t>
            </a:r>
            <a:r>
              <a:rPr lang="ru-RU" sz="1600" b="1" dirty="0">
                <a:solidFill>
                  <a:schemeClr val="tx1">
                    <a:lumMod val="95000"/>
                  </a:schemeClr>
                </a:solidFill>
                <a:ea typeface="Calibri"/>
                <a:cs typeface="Times New Roman" panose="02020603050405020304" pitchFamily="18" charset="0"/>
              </a:rPr>
              <a:t>изображения </a:t>
            </a:r>
            <a:r>
              <a:rPr lang="ru-RU" sz="1600" b="1" dirty="0" smtClean="0">
                <a:solidFill>
                  <a:schemeClr val="tx1">
                    <a:lumMod val="95000"/>
                  </a:schemeClr>
                </a:solidFill>
                <a:ea typeface="Calibri"/>
                <a:cs typeface="Times New Roman" panose="02020603050405020304" pitchFamily="18" charset="0"/>
              </a:rPr>
              <a:t>салфеток</a:t>
            </a:r>
          </a:p>
          <a:p>
            <a:pPr lvl="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2000" b="1" dirty="0">
              <a:solidFill>
                <a:schemeClr val="tx1">
                  <a:lumMod val="95000"/>
                </a:schemeClr>
              </a:solidFill>
              <a:ea typeface="Calibri"/>
              <a:cs typeface="Times New Roman"/>
            </a:endParaRPr>
          </a:p>
          <a:p>
            <a:pPr lvl="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2000" b="1" dirty="0">
              <a:solidFill>
                <a:schemeClr val="tx1">
                  <a:lumMod val="95000"/>
                </a:schemeClr>
              </a:solidFill>
              <a:ea typeface="Calibri"/>
              <a:cs typeface="Times New Roman"/>
            </a:endParaRP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85860"/>
            <a:ext cx="3398398" cy="2037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трелка вправо 3"/>
          <p:cNvSpPr/>
          <p:nvPr/>
        </p:nvSpPr>
        <p:spPr>
          <a:xfrm>
            <a:off x="2071670" y="214311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90" y="3429000"/>
            <a:ext cx="3076575" cy="241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Стрелка вправо 6"/>
          <p:cNvSpPr/>
          <p:nvPr/>
        </p:nvSpPr>
        <p:spPr>
          <a:xfrm>
            <a:off x="3214678" y="464344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67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428604"/>
            <a:ext cx="8183880" cy="5520676"/>
          </a:xfrm>
        </p:spPr>
        <p:txBody>
          <a:bodyPr/>
          <a:lstStyle/>
          <a:p>
            <a:pPr lvl="0" algn="just">
              <a:lnSpc>
                <a:spcPct val="150000"/>
              </a:lnSpc>
              <a:buClr>
                <a:srgbClr val="F07F09"/>
              </a:buClr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prstClr val="black">
                    <a:lumMod val="95000"/>
                  </a:prstClr>
                </a:solidFill>
                <a:ea typeface="Calibri"/>
                <a:cs typeface="Times New Roman" panose="02020603050405020304" pitchFamily="18" charset="0"/>
              </a:rPr>
              <a:t>вырезание элементов </a:t>
            </a:r>
            <a:r>
              <a:rPr lang="ru-RU" sz="1600" b="1" dirty="0" smtClean="0">
                <a:solidFill>
                  <a:prstClr val="black">
                    <a:lumMod val="95000"/>
                  </a:prstClr>
                </a:solidFill>
                <a:ea typeface="Calibri"/>
                <a:cs typeface="Times New Roman" panose="02020603050405020304" pitchFamily="18" charset="0"/>
              </a:rPr>
              <a:t>салфетки</a:t>
            </a:r>
          </a:p>
          <a:p>
            <a:pPr marL="342900" lvl="0" indent="-342900" algn="just">
              <a:lnSpc>
                <a:spcPct val="150000"/>
              </a:lnSpc>
              <a:buClr>
                <a:srgbClr val="F07F09"/>
              </a:buClr>
              <a:buFont typeface="Symbol"/>
              <a:buChar char=""/>
            </a:pPr>
            <a:endParaRPr lang="ru-RU" sz="1100" b="1" dirty="0">
              <a:solidFill>
                <a:prstClr val="black">
                  <a:lumMod val="95000"/>
                </a:prstClr>
              </a:solidFill>
              <a:latin typeface="Verdana" panose="020B0604030504040204" pitchFamily="34" charset="0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50000"/>
              </a:lnSpc>
              <a:buClr>
                <a:srgbClr val="F07F09"/>
              </a:buClr>
              <a:buFont typeface="Symbol"/>
              <a:buChar char=""/>
            </a:pPr>
            <a:endParaRPr lang="ru-RU" sz="1100" b="1" dirty="0" smtClean="0">
              <a:solidFill>
                <a:prstClr val="black">
                  <a:lumMod val="95000"/>
                </a:prstClr>
              </a:solidFill>
              <a:latin typeface="Verdana" panose="020B0604030504040204" pitchFamily="34" charset="0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50000"/>
              </a:lnSpc>
              <a:buClr>
                <a:srgbClr val="F07F09"/>
              </a:buClr>
              <a:buFont typeface="Symbol"/>
              <a:buChar char=""/>
            </a:pPr>
            <a:endParaRPr lang="ru-RU" sz="1100" b="1" dirty="0">
              <a:solidFill>
                <a:prstClr val="black">
                  <a:lumMod val="95000"/>
                </a:prstClr>
              </a:solidFill>
              <a:latin typeface="Verdana" panose="020B0604030504040204" pitchFamily="34" charset="0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50000"/>
              </a:lnSpc>
              <a:buClr>
                <a:srgbClr val="F07F09"/>
              </a:buClr>
              <a:buFont typeface="Symbol"/>
              <a:buChar char=""/>
            </a:pPr>
            <a:endParaRPr lang="ru-RU" sz="1100" b="1" dirty="0" smtClean="0">
              <a:solidFill>
                <a:prstClr val="black">
                  <a:lumMod val="95000"/>
                </a:prstClr>
              </a:solidFill>
              <a:latin typeface="Verdana" panose="020B0604030504040204" pitchFamily="34" charset="0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50000"/>
              </a:lnSpc>
              <a:buClr>
                <a:srgbClr val="F07F09"/>
              </a:buClr>
              <a:buFont typeface="Symbol"/>
              <a:buChar char=""/>
            </a:pPr>
            <a:endParaRPr lang="ru-RU" sz="1100" b="1" dirty="0">
              <a:solidFill>
                <a:prstClr val="black">
                  <a:lumMod val="95000"/>
                </a:prstClr>
              </a:solidFill>
              <a:latin typeface="Verdana" panose="020B0604030504040204" pitchFamily="34" charset="0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50000"/>
              </a:lnSpc>
              <a:buClr>
                <a:srgbClr val="F07F09"/>
              </a:buClr>
              <a:buFont typeface="Symbol"/>
              <a:buChar char=""/>
            </a:pPr>
            <a:endParaRPr lang="ru-RU" sz="1100" b="1" dirty="0" smtClean="0">
              <a:solidFill>
                <a:prstClr val="black">
                  <a:lumMod val="95000"/>
                </a:prstClr>
              </a:solidFill>
              <a:latin typeface="Verdana" panose="020B0604030504040204" pitchFamily="34" charset="0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50000"/>
              </a:lnSpc>
              <a:buClr>
                <a:srgbClr val="F07F09"/>
              </a:buClr>
              <a:buFont typeface="Symbol"/>
              <a:buChar char=""/>
            </a:pPr>
            <a:endParaRPr lang="ru-RU" sz="1100" b="1" dirty="0">
              <a:solidFill>
                <a:prstClr val="black">
                  <a:lumMod val="95000"/>
                </a:prstClr>
              </a:solidFill>
              <a:latin typeface="Verdana" panose="020B0604030504040204" pitchFamily="34" charset="0"/>
              <a:ea typeface="Calibri"/>
              <a:cs typeface="Times New Roman"/>
            </a:endParaRPr>
          </a:p>
          <a:p>
            <a:pPr lvl="0" algn="just">
              <a:lnSpc>
                <a:spcPct val="150000"/>
              </a:lnSpc>
              <a:buClr>
                <a:srgbClr val="F07F09"/>
              </a:buClr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prstClr val="black">
                    <a:lumMod val="95000"/>
                  </a:prstClr>
                </a:solidFill>
                <a:ea typeface="Calibri"/>
                <a:cs typeface="Times New Roman" panose="02020603050405020304" pitchFamily="18" charset="0"/>
              </a:rPr>
              <a:t>приклеивание элементов салфетки на основу чайного </a:t>
            </a:r>
            <a:r>
              <a:rPr lang="ru-RU" sz="1600" b="1" dirty="0" smtClean="0">
                <a:solidFill>
                  <a:prstClr val="black">
                    <a:lumMod val="95000"/>
                  </a:prstClr>
                </a:solidFill>
                <a:ea typeface="Calibri"/>
                <a:cs typeface="Times New Roman" panose="02020603050405020304" pitchFamily="18" charset="0"/>
              </a:rPr>
              <a:t>домика</a:t>
            </a:r>
            <a:endParaRPr lang="ru-RU" sz="1600" b="1" dirty="0">
              <a:solidFill>
                <a:prstClr val="black">
                  <a:lumMod val="95000"/>
                </a:prstClr>
              </a:solidFill>
              <a:ea typeface="Calibri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5"/>
          <a:stretch>
            <a:fillRect/>
          </a:stretch>
        </p:blipFill>
        <p:spPr bwMode="auto">
          <a:xfrm>
            <a:off x="3428992" y="928670"/>
            <a:ext cx="3000396" cy="2082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429000"/>
            <a:ext cx="2568348" cy="2453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трелка вправо 3"/>
          <p:cNvSpPr/>
          <p:nvPr/>
        </p:nvSpPr>
        <p:spPr>
          <a:xfrm>
            <a:off x="1547664" y="167451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3491880" y="429309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6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04664"/>
            <a:ext cx="8183880" cy="5544616"/>
          </a:xfrm>
        </p:spPr>
        <p:txBody>
          <a:bodyPr/>
          <a:lstStyle/>
          <a:p>
            <a:pPr lvl="0" algn="just">
              <a:lnSpc>
                <a:spcPct val="150000"/>
              </a:lnSpc>
              <a:buClr>
                <a:srgbClr val="F07F09"/>
              </a:buClr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prstClr val="black">
                    <a:lumMod val="95000"/>
                  </a:prstClr>
                </a:solidFill>
                <a:ea typeface="Calibri"/>
                <a:cs typeface="Times New Roman" panose="02020603050405020304" pitchFamily="18" charset="0"/>
              </a:rPr>
              <a:t>отделка чайного домика газетными </a:t>
            </a:r>
            <a:r>
              <a:rPr lang="ru-RU" sz="1600" b="1" dirty="0" smtClean="0">
                <a:solidFill>
                  <a:prstClr val="black">
                    <a:lumMod val="95000"/>
                  </a:prstClr>
                </a:solidFill>
                <a:ea typeface="Calibri"/>
                <a:cs typeface="Times New Roman" panose="02020603050405020304" pitchFamily="18" charset="0"/>
              </a:rPr>
              <a:t>трубочками</a:t>
            </a:r>
          </a:p>
          <a:p>
            <a:pPr lvl="0" algn="just">
              <a:lnSpc>
                <a:spcPct val="150000"/>
              </a:lnSpc>
              <a:buClr>
                <a:srgbClr val="F07F09"/>
              </a:buClr>
              <a:buFont typeface="Arial" panose="020B0604020202020204" pitchFamily="34" charset="0"/>
              <a:buChar char="•"/>
            </a:pPr>
            <a:endParaRPr lang="ru-RU" sz="1600" dirty="0" smtClean="0">
              <a:solidFill>
                <a:prstClr val="black">
                  <a:lumMod val="95000"/>
                </a:prstClr>
              </a:solidFill>
              <a:latin typeface="Verdana" panose="020B0604030504040204" pitchFamily="34" charset="0"/>
              <a:ea typeface="Calibri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buClr>
                <a:srgbClr val="F07F09"/>
              </a:buClr>
              <a:buFont typeface="Arial" panose="020B0604020202020204" pitchFamily="34" charset="0"/>
              <a:buChar char="•"/>
            </a:pPr>
            <a:endParaRPr lang="ru-RU" sz="1600" dirty="0">
              <a:solidFill>
                <a:prstClr val="black">
                  <a:lumMod val="95000"/>
                </a:prstClr>
              </a:solidFill>
              <a:latin typeface="Verdana" panose="020B0604030504040204" pitchFamily="34" charset="0"/>
              <a:ea typeface="Calibri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buClr>
                <a:srgbClr val="F07F09"/>
              </a:buClr>
              <a:buFont typeface="Arial" panose="020B0604020202020204" pitchFamily="34" charset="0"/>
              <a:buChar char="•"/>
            </a:pPr>
            <a:endParaRPr lang="ru-RU" sz="1600" dirty="0">
              <a:solidFill>
                <a:prstClr val="black">
                  <a:lumMod val="95000"/>
                </a:prstClr>
              </a:solidFill>
              <a:latin typeface="Verdana" panose="020B0604030504040204" pitchFamily="34" charset="0"/>
              <a:ea typeface="Calibri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buClr>
                <a:srgbClr val="F07F09"/>
              </a:buClr>
              <a:buFont typeface="Arial" panose="020B0604020202020204" pitchFamily="34" charset="0"/>
              <a:buChar char="•"/>
            </a:pPr>
            <a:endParaRPr lang="ru-RU" sz="1600" dirty="0" smtClean="0">
              <a:solidFill>
                <a:prstClr val="black">
                  <a:lumMod val="95000"/>
                </a:prstClr>
              </a:solidFill>
              <a:latin typeface="Verdana" panose="020B0604030504040204" pitchFamily="34" charset="0"/>
              <a:ea typeface="Calibri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buClr>
                <a:srgbClr val="F07F09"/>
              </a:buClr>
              <a:buFont typeface="Arial" panose="020B0604020202020204" pitchFamily="34" charset="0"/>
              <a:buChar char="•"/>
            </a:pPr>
            <a:endParaRPr lang="ru-RU" sz="1600" dirty="0">
              <a:solidFill>
                <a:prstClr val="black">
                  <a:lumMod val="95000"/>
                </a:prstClr>
              </a:solidFill>
              <a:latin typeface="Verdana" panose="020B0604030504040204" pitchFamily="34" charset="0"/>
              <a:ea typeface="Calibri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50000"/>
              </a:lnSpc>
              <a:buClr>
                <a:srgbClr val="F07F09"/>
              </a:buClr>
              <a:buNone/>
            </a:pPr>
            <a:endParaRPr lang="ru-RU" sz="1600" dirty="0">
              <a:solidFill>
                <a:prstClr val="black">
                  <a:lumMod val="95000"/>
                </a:prstClr>
              </a:solidFill>
              <a:latin typeface="Verdana" panose="020B0604030504040204" pitchFamily="34" charset="0"/>
              <a:ea typeface="Calibri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buClr>
                <a:srgbClr val="F07F09"/>
              </a:buClr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prstClr val="black">
                    <a:lumMod val="95000"/>
                  </a:prstClr>
                </a:solidFill>
                <a:ea typeface="Calibri"/>
                <a:cs typeface="Times New Roman" panose="02020603050405020304" pitchFamily="18" charset="0"/>
              </a:rPr>
              <a:t>детальная доработка чайного домика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576" y="908720"/>
            <a:ext cx="2911571" cy="2359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2" y="3286124"/>
            <a:ext cx="3143272" cy="256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трелка вправо 3"/>
          <p:cNvSpPr/>
          <p:nvPr/>
        </p:nvSpPr>
        <p:spPr>
          <a:xfrm>
            <a:off x="1418500" y="179615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3131840" y="435223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47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034" y="428604"/>
            <a:ext cx="8183880" cy="5500726"/>
          </a:xfrm>
        </p:spPr>
        <p:txBody>
          <a:bodyPr/>
          <a:lstStyle/>
          <a:p>
            <a:pPr lvl="0"/>
            <a:r>
              <a:rPr lang="ru-RU" sz="2000" b="1" dirty="0">
                <a:solidFill>
                  <a:prstClr val="black">
                    <a:lumMod val="95000"/>
                  </a:prstClr>
                </a:solidFill>
                <a:ea typeface="Calibri"/>
                <a:cs typeface="Times New Roman" panose="02020603050405020304" pitchFamily="18" charset="0"/>
              </a:rPr>
              <a:t>покрытие чайного домика лаком</a:t>
            </a:r>
            <a:endParaRPr lang="ru-RU" sz="2000" b="1" dirty="0">
              <a:solidFill>
                <a:prstClr val="black">
                  <a:lumMod val="95000"/>
                </a:prstClr>
              </a:solidFill>
              <a:cs typeface="Times New Roman" panose="02020603050405020304" pitchFamily="18" charset="0"/>
            </a:endParaRPr>
          </a:p>
          <a:p>
            <a:endParaRPr lang="ru-RU" dirty="0">
              <a:latin typeface="Verdana" panose="020B060403050404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488" y="1071546"/>
            <a:ext cx="4857784" cy="4545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трелка вправо 3"/>
          <p:cNvSpPr/>
          <p:nvPr/>
        </p:nvSpPr>
        <p:spPr>
          <a:xfrm>
            <a:off x="1475656" y="292494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47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158" y="1000108"/>
            <a:ext cx="3857652" cy="4786346"/>
          </a:xfrm>
        </p:spPr>
        <p:txBody>
          <a:bodyPr>
            <a:noAutofit/>
          </a:bodyPr>
          <a:lstStyle/>
          <a:p>
            <a:pPr marL="0" lvl="1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</a:pPr>
            <a:r>
              <a:rPr lang="ru-RU" sz="2000" dirty="0" smtClean="0">
                <a:solidFill>
                  <a:srgbClr val="000000"/>
                </a:solidFill>
                <a:latin typeface="Verdana" panose="020B0604030504040204" pitchFamily="34" charset="0"/>
                <a:ea typeface="Calibri"/>
                <a:cs typeface="Times New Roman"/>
              </a:rPr>
              <a:t>Когда </a:t>
            </a:r>
            <a:r>
              <a:rPr lang="ru-RU" sz="2000" dirty="0">
                <a:solidFill>
                  <a:srgbClr val="000000"/>
                </a:solidFill>
                <a:latin typeface="Verdana" panose="020B0604030504040204" pitchFamily="34" charset="0"/>
                <a:ea typeface="Calibri"/>
                <a:cs typeface="Times New Roman"/>
              </a:rPr>
              <a:t>начинал работу, казалось, что она займет много времени и </a:t>
            </a:r>
            <a:r>
              <a:rPr lang="ru-RU" sz="2000" dirty="0" smtClean="0">
                <a:solidFill>
                  <a:srgbClr val="000000"/>
                </a:solidFill>
                <a:latin typeface="Verdana" panose="020B0604030504040204" pitchFamily="34" charset="0"/>
                <a:ea typeface="Calibri"/>
                <a:cs typeface="Times New Roman"/>
              </a:rPr>
              <a:t>будет очень кропотлива. Работа завершена.</a:t>
            </a:r>
            <a:r>
              <a:rPr lang="en-US" sz="2000" dirty="0" smtClean="0">
                <a:solidFill>
                  <a:srgbClr val="000000"/>
                </a:solidFill>
                <a:latin typeface="Verdana" panose="020B0604030504040204" pitchFamily="34" charset="0"/>
                <a:ea typeface="Calibri"/>
                <a:cs typeface="Times New Roman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Verdana" panose="020B0604030504040204" pitchFamily="34" charset="0"/>
                <a:ea typeface="Calibri"/>
                <a:cs typeface="Times New Roman"/>
              </a:rPr>
              <a:t>Данная </a:t>
            </a:r>
            <a:r>
              <a:rPr lang="ru-RU" sz="2000" dirty="0">
                <a:solidFill>
                  <a:srgbClr val="000000"/>
                </a:solidFill>
                <a:latin typeface="Verdana" panose="020B0604030504040204" pitchFamily="34" charset="0"/>
                <a:ea typeface="Calibri"/>
                <a:cs typeface="Times New Roman"/>
              </a:rPr>
              <a:t>работа дала мне возможность выразить себя, проявить творческую фантазию</a:t>
            </a:r>
            <a:r>
              <a:rPr lang="ru-RU" sz="2000" dirty="0" smtClean="0">
                <a:solidFill>
                  <a:srgbClr val="000000"/>
                </a:solidFill>
                <a:latin typeface="Verdana" panose="020B0604030504040204" pitchFamily="34" charset="0"/>
                <a:ea typeface="Calibri"/>
                <a:cs typeface="Times New Roman"/>
              </a:rPr>
              <a:t>.</a:t>
            </a:r>
          </a:p>
          <a:p>
            <a:pPr marL="457200" lvl="1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</a:pPr>
            <a:endParaRPr lang="ru-RU" sz="2000" b="1" dirty="0" smtClean="0">
              <a:solidFill>
                <a:srgbClr val="000000"/>
              </a:solidFill>
              <a:latin typeface="Verdana" panose="020B0604030504040204" pitchFamily="34" charset="0"/>
              <a:ea typeface="Calibri"/>
              <a:cs typeface="Times New Roman"/>
            </a:endParaRPr>
          </a:p>
          <a:p>
            <a:pPr marL="0" lvl="1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</a:pPr>
            <a:r>
              <a:rPr lang="ru-RU" sz="2000" dirty="0" smtClean="0">
                <a:solidFill>
                  <a:srgbClr val="000000"/>
                </a:solidFill>
                <a:latin typeface="Verdana" panose="020B0604030504040204" pitchFamily="34" charset="0"/>
                <a:ea typeface="Calibri"/>
                <a:cs typeface="Times New Roman"/>
              </a:rPr>
              <a:t>Можно сделать вывод, что вещь, сделанная своими руками, дороже, чем купленная  в магазине, потому что в нее вложены любовь и умения. </a:t>
            </a:r>
            <a:endParaRPr lang="ru-RU" sz="2000" dirty="0">
              <a:latin typeface="Verdana" panose="020B0604030504040204" pitchFamily="34" charset="0"/>
            </a:endParaRPr>
          </a:p>
        </p:txBody>
      </p:sp>
      <p:pic>
        <p:nvPicPr>
          <p:cNvPr id="4" name="Picture 2" descr="IMG_286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8" r="14530"/>
          <a:stretch>
            <a:fillRect/>
          </a:stretch>
        </p:blipFill>
        <p:spPr bwMode="auto">
          <a:xfrm>
            <a:off x="4286248" y="1142984"/>
            <a:ext cx="4431802" cy="4515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71868" y="357166"/>
            <a:ext cx="2401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ru-RU" sz="2400" b="1" dirty="0" smtClean="0">
                <a:solidFill>
                  <a:srgbClr val="000000"/>
                </a:solidFill>
                <a:latin typeface="Verdana" panose="020B0604030504040204" pitchFamily="34" charset="0"/>
                <a:ea typeface="Calibri"/>
                <a:cs typeface="Times New Roman"/>
              </a:rPr>
              <a:t>Заключение</a:t>
            </a:r>
          </a:p>
        </p:txBody>
      </p:sp>
    </p:spTree>
    <p:extLst>
      <p:ext uri="{BB962C8B-B14F-4D97-AF65-F5344CB8AC3E}">
        <p14:creationId xmlns:p14="http://schemas.microsoft.com/office/powerpoint/2010/main" val="240575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1892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ru-RU" sz="4800" b="1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ru-RU" sz="48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ru-RU" sz="4800" b="1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ru-RU" sz="48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ru-RU" sz="4800" b="1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ru-RU" sz="48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ru-RU" sz="4800" b="1" dirty="0" smtClean="0"/>
              <a:t>Спасибо за внимание!</a:t>
            </a:r>
            <a:endParaRPr lang="ru-RU" sz="4800" b="1" dirty="0"/>
          </a:p>
        </p:txBody>
      </p:sp>
      <p:pic>
        <p:nvPicPr>
          <p:cNvPr id="4098" name="Picture 2" descr="IMG_286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59" y="980728"/>
            <a:ext cx="4477565" cy="3356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602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615</TotalTime>
  <Words>727</Words>
  <Application>Microsoft Office PowerPoint</Application>
  <PresentationFormat>Экран (4:3)</PresentationFormat>
  <Paragraphs>123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Аспект</vt:lpstr>
      <vt:lpstr> Творческий проект   Тема проекта: «Чайный домик»</vt:lpstr>
      <vt:lpstr>   МУНИЦИПАЛЬНОЕ АВТОНОМНОЕ ОБРАЗОВАТЕЛЬНОЕ УЧРЕЖДЕНИЕ «Школа № 22 с углубленным изучением отдельных предметов»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АВТОНОМНОЕ ОБРАЗОВАТЕЛЬНОЕ УЧРЕЖДЕНИЕ «Школа № 22 с углубленным изучением отдельных предметов»             Творческий проект по изобразительному искусству   Тема проекта: «Чайный домик»             </dc:title>
  <cp:lastModifiedBy>USER-117</cp:lastModifiedBy>
  <cp:revision>55</cp:revision>
  <dcterms:modified xsi:type="dcterms:W3CDTF">2020-12-29T07:36:35Z</dcterms:modified>
</cp:coreProperties>
</file>