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59"/>
  </p:notesMasterIdLst>
  <p:sldIdLst>
    <p:sldId id="364" r:id="rId3"/>
    <p:sldId id="256" r:id="rId4"/>
    <p:sldId id="26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312" r:id="rId13"/>
    <p:sldId id="314" r:id="rId14"/>
    <p:sldId id="317" r:id="rId15"/>
    <p:sldId id="318" r:id="rId16"/>
    <p:sldId id="290" r:id="rId17"/>
    <p:sldId id="355" r:id="rId18"/>
    <p:sldId id="357" r:id="rId19"/>
    <p:sldId id="358" r:id="rId20"/>
    <p:sldId id="359" r:id="rId21"/>
    <p:sldId id="360" r:id="rId22"/>
    <p:sldId id="361" r:id="rId23"/>
    <p:sldId id="362" r:id="rId24"/>
    <p:sldId id="352" r:id="rId25"/>
    <p:sldId id="319" r:id="rId26"/>
    <p:sldId id="320" r:id="rId27"/>
    <p:sldId id="321" r:id="rId28"/>
    <p:sldId id="356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29" r:id="rId37"/>
    <p:sldId id="331" r:id="rId38"/>
    <p:sldId id="332" r:id="rId39"/>
    <p:sldId id="333" r:id="rId40"/>
    <p:sldId id="334" r:id="rId41"/>
    <p:sldId id="335" r:id="rId42"/>
    <p:sldId id="336" r:id="rId43"/>
    <p:sldId id="337" r:id="rId44"/>
    <p:sldId id="338" r:id="rId45"/>
    <p:sldId id="339" r:id="rId46"/>
    <p:sldId id="340" r:id="rId47"/>
    <p:sldId id="341" r:id="rId48"/>
    <p:sldId id="342" r:id="rId49"/>
    <p:sldId id="343" r:id="rId50"/>
    <p:sldId id="345" r:id="rId51"/>
    <p:sldId id="346" r:id="rId52"/>
    <p:sldId id="347" r:id="rId53"/>
    <p:sldId id="344" r:id="rId54"/>
    <p:sldId id="348" r:id="rId55"/>
    <p:sldId id="349" r:id="rId56"/>
    <p:sldId id="350" r:id="rId57"/>
    <p:sldId id="309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652" autoAdjust="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0696C-129A-4BA8-99C1-B9BD3B556739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605AB-B683-4624-86B0-BA41BB7F0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9679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161044-42FA-4C01-A36C-240CEE1364BB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0068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605AB-B683-4624-86B0-BA41BB7F016F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0048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2322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5221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177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4815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3120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4581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7182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1984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398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77849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778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0AFF498-CF95-406A-B160-67A97219CD04}" type="datetimeFigureOut">
              <a:rPr lang="ru-RU" smtClean="0"/>
              <a:pPr/>
              <a:t>22.03.2019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07A8020D-3613-40C4-A235-ECBA10A446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B6F47-8417-4C9A-8107-4F38E3D7057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3D1F9-DADF-45EA-8A6E-2959FBB1BA9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1279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28A38EC-87D5-4CB5-AA90-1EA7911EAD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209576"/>
            <a:ext cx="9143999" cy="654554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«Разработка адаптированных образовательных программ</a:t>
            </a:r>
            <a:b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и адаптивных дисциплин</a:t>
            </a:r>
            <a:b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в рамках реализации инклюзивного обучения»»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91630BB-9635-4B8D-A0C7-3F931718E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0388" y="4189823"/>
            <a:ext cx="5638799" cy="1010238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ru-RU" b="1" dirty="0" smtClean="0"/>
              <a:t>Анна ХЕСИНА (г. Самара)</a:t>
            </a:r>
            <a:r>
              <a:rPr lang="en-US" dirty="0" smtClean="0"/>
              <a:t>,</a:t>
            </a:r>
            <a:endParaRPr lang="en-US" dirty="0"/>
          </a:p>
          <a:p>
            <a:pPr algn="l">
              <a:defRPr/>
            </a:pPr>
            <a:r>
              <a:rPr lang="ru-RU" dirty="0"/>
              <a:t>юрист СГООИК «Ассоциация Десница»,</a:t>
            </a:r>
          </a:p>
          <a:p>
            <a:pPr algn="l">
              <a:defRPr/>
            </a:pPr>
            <a:r>
              <a:rPr lang="ru-RU" dirty="0" smtClean="0"/>
              <a:t>старший </a:t>
            </a:r>
            <a:r>
              <a:rPr lang="ru-RU" dirty="0"/>
              <a:t>преподаватель </a:t>
            </a:r>
            <a:r>
              <a:rPr lang="ru-RU" dirty="0" smtClean="0"/>
              <a:t>кафедры</a:t>
            </a:r>
            <a:br>
              <a:rPr lang="ru-RU" dirty="0" smtClean="0"/>
            </a:br>
            <a:r>
              <a:rPr lang="ru-RU" dirty="0" smtClean="0"/>
              <a:t>Теории </a:t>
            </a:r>
            <a:r>
              <a:rPr lang="ru-RU" dirty="0"/>
              <a:t>и истории государства и </a:t>
            </a:r>
            <a:r>
              <a:rPr lang="ru-RU" dirty="0" smtClean="0"/>
              <a:t>права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куратор Юридической </a:t>
            </a:r>
            <a:r>
              <a:rPr lang="ru-RU" dirty="0" smtClean="0"/>
              <a:t>клиники</a:t>
            </a:r>
            <a:br>
              <a:rPr lang="ru-RU" dirty="0" smtClean="0"/>
            </a:br>
            <a:r>
              <a:rPr lang="ru-RU" dirty="0" smtClean="0"/>
              <a:t>ЧОУ </a:t>
            </a:r>
            <a:r>
              <a:rPr lang="ru-RU" dirty="0"/>
              <a:t>ВО «Самарская гуманитарная академия</a:t>
            </a:r>
            <a:r>
              <a:rPr lang="ru-RU" dirty="0" smtClean="0"/>
              <a:t>»</a:t>
            </a:r>
            <a:r>
              <a:rPr lang="ru-RU" dirty="0"/>
              <a:t>.</a:t>
            </a:r>
            <a:endParaRPr 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5906428" y="3826329"/>
            <a:ext cx="25576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err="1">
                <a:solidFill>
                  <a:prstClr val="black"/>
                </a:solidFill>
              </a:rPr>
              <a:t>вебинар</a:t>
            </a:r>
            <a:r>
              <a:rPr lang="ru-RU" b="1" i="1" dirty="0">
                <a:solidFill>
                  <a:prstClr val="black"/>
                </a:solidFill>
              </a:rPr>
              <a:t> 14 марта 2019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A94843D2-134A-42E0-9781-543AE09ED568}"/>
              </a:ext>
            </a:extLst>
          </p:cNvPr>
          <p:cNvSpPr txBox="1">
            <a:spLocks/>
          </p:cNvSpPr>
          <p:nvPr/>
        </p:nvSpPr>
        <p:spPr>
          <a:xfrm>
            <a:off x="690563" y="2048093"/>
            <a:ext cx="6494689" cy="59406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1800" b="1" i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perspektiva-inva.ru/</a:t>
            </a:r>
            <a:r>
              <a:rPr lang="ru-RU" sz="1800" b="1" i="1" dirty="0" err="1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web-school</a:t>
            </a:r>
            <a: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/>
            </a:r>
            <a:b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</a:br>
            <a:r>
              <a:rPr lang="ru-RU" sz="1800" b="1" dirty="0" err="1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Web</a:t>
            </a:r>
            <a: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-школа РООИ «Перспектива»</a:t>
            </a:r>
            <a:r>
              <a:rPr lang="en-US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 </a:t>
            </a:r>
            <a: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–</a:t>
            </a:r>
            <a:b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</a:br>
            <a: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– Инклюзивное образование</a:t>
            </a:r>
          </a:p>
        </p:txBody>
      </p:sp>
      <p:pic>
        <p:nvPicPr>
          <p:cNvPr id="7" name="Рисунок 6" descr="Изображение выглядит как текст&#10;&#10;Описание создано с очень высокой степенью достоверности">
            <a:extLst>
              <a:ext uri="{FF2B5EF4-FFF2-40B4-BE49-F238E27FC236}">
                <a16:creationId xmlns="" xmlns:a16="http://schemas.microsoft.com/office/drawing/2014/main" id="{17BA6554-325A-4AF7-98D2-D3AE54DD65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85251" y="1352102"/>
            <a:ext cx="1553936" cy="11654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5388" y="3999453"/>
            <a:ext cx="1905000" cy="1905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A94843D2-134A-42E0-9781-543AE09ED568}"/>
              </a:ext>
            </a:extLst>
          </p:cNvPr>
          <p:cNvSpPr txBox="1">
            <a:spLocks/>
          </p:cNvSpPr>
          <p:nvPr/>
        </p:nvSpPr>
        <p:spPr>
          <a:xfrm>
            <a:off x="2169319" y="1142570"/>
            <a:ext cx="4625067" cy="799418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Центр развития инклюзивного образования</a:t>
            </a:r>
            <a:b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</a:br>
            <a:r>
              <a:rPr lang="ru-RU" sz="1800" b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«Равные возможности» НГК</a:t>
            </a:r>
          </a:p>
          <a:p>
            <a:pPr algn="l"/>
            <a:r>
              <a:rPr lang="en-US" sz="1800" b="1" i="1" dirty="0">
                <a:solidFill>
                  <a:srgbClr val="44546A">
                    <a:lumMod val="75000"/>
                  </a:srgbClr>
                </a:solidFill>
                <a:latin typeface="Calibri" panose="020F0502020204030204"/>
              </a:rPr>
              <a:t>ngknn.ru</a:t>
            </a:r>
            <a:endParaRPr lang="ru-RU" sz="1800" b="1" dirty="0">
              <a:solidFill>
                <a:srgbClr val="44546A">
                  <a:lumMod val="75000"/>
                </a:srgbClr>
              </a:solidFill>
              <a:latin typeface="Calibri" panose="020F0502020204030204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63" y="1142570"/>
            <a:ext cx="1478756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9712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4429132"/>
            <a:ext cx="8215370" cy="1928826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Анна Ивановна Хесина</a:t>
            </a:r>
          </a:p>
          <a:p>
            <a:pPr algn="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юрист СГООИК «Ассоциация Десница», старший преподаватель кафедры Теории и истории государства и права, администратор и куратор Юридической клиники ЧОУ ВО «Самарская гуманитарная академия», г. Самара.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642918"/>
            <a:ext cx="8143932" cy="342902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Разработка адаптированных образовательных программ и адаптивных дисциплин в рамках реализации инклюзивного обучения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06" cy="6429420"/>
          </a:xfrm>
        </p:spPr>
        <p:txBody>
          <a:bodyPr>
            <a:noAutofit/>
          </a:bodyPr>
          <a:lstStyle/>
          <a:p>
            <a:pPr marL="365760" indent="-256032" algn="ctr">
              <a:buClr>
                <a:schemeClr val="accent3"/>
              </a:buClr>
              <a:buNone/>
              <a:defRPr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24.11.1995 N 181-ФЗ</a:t>
            </a:r>
          </a:p>
          <a:p>
            <a:pPr marL="365760" indent="-256032" algn="ctr">
              <a:buClr>
                <a:schemeClr val="accent3"/>
              </a:buClr>
              <a:buNone/>
              <a:defRPr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 социальной защите инвалидов в Российской Федерации»</a:t>
            </a:r>
          </a:p>
          <a:p>
            <a:pPr marL="6350" indent="128588" algn="just">
              <a:buClr>
                <a:schemeClr val="accent3"/>
              </a:buClr>
              <a:buNone/>
              <a:defRPr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ст. 19 - Общее образование, профессиональное образование и профессиональное обучение инвалидов осуществляются в соответствии с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АОП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ИПР/ИПРА инвалидов.</a:t>
            </a: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29.12.2012 № 273-ФЗ </a:t>
            </a: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«Об образовании в Российской Федерации»</a:t>
            </a:r>
          </a:p>
          <a:p>
            <a:pPr marL="365760" indent="-256032" algn="just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Статья 79. Организация получения образования обучающимися с ограниченными возможностями здоровья</a:t>
            </a:r>
          </a:p>
          <a:p>
            <a:pPr marL="566928" indent="-457200" algn="just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Содержание образования и условия организации обучения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воспитания обучающихся с ОВЗ определяются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АОП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для инвалидов также в соответствии с ИПР инвалида.</a:t>
            </a:r>
          </a:p>
          <a:p>
            <a:pPr marL="566928" indent="-457200" algn="just">
              <a:buClr>
                <a:schemeClr val="accent3"/>
              </a:buClr>
              <a:buNone/>
              <a:defRPr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 Профессиональное обучение и профессиональное образование обучающихся с ограниченными возможностями здоровья осуществляются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основе образовательных программ, адаптированных при необходимости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обучения указанных обучающихся.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Содержимое 2"/>
          <p:cNvSpPr>
            <a:spLocks noGrp="1"/>
          </p:cNvSpPr>
          <p:nvPr>
            <p:ph idx="1"/>
          </p:nvPr>
        </p:nvSpPr>
        <p:spPr>
          <a:xfrm>
            <a:off x="357188" y="357166"/>
            <a:ext cx="8501062" cy="628810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Письмо Минобрнауки России от 22.12.2017 N 06-2023</a:t>
            </a:r>
          </a:p>
          <a:p>
            <a:pPr algn="ctr" eaLnBrk="1" hangingPunct="1">
              <a:buFont typeface="Georgia" pitchFamily="18" charset="0"/>
              <a:buNone/>
            </a:pP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«Методические рекомендации о внесении изменений в основные профессиональные образовательные программы, предусматривающих создание специальных образовательных условий (в том числе обеспечение практической подготовки), использование электронного обучения и дистанционных образовательных технологий»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Адаптация основной профессиональной образовательной программы (ОПОП) для лиц с ОВЗ и инвалидностью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2.2. Основная профессиональная образовательная программа (далее - ОПОП СПО) может быть разработана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 в отношении учебной группы лиц с ОВЗ и инвалидностью, так и индивидуально для конкретного обучающегося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 конкретными ограничениями здоровья.</a:t>
            </a:r>
          </a:p>
          <a:p>
            <a:pPr marL="0" indent="3603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ОПОП СПО разрабатывается с учетом рекомендаций, данных обучающимся в соответствии с заключением психолого-медико-педагогической комиссии и (или) индивидуальной программой реабилитации,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абилитации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инвалида.</a:t>
            </a:r>
          </a:p>
          <a:p>
            <a:pPr eaLnBrk="1" hangingPunct="1">
              <a:buFont typeface="Georgia" pitchFamily="18" charset="0"/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Georgia" pitchFamily="18" charset="0"/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Содержимое 2"/>
          <p:cNvSpPr>
            <a:spLocks noGrp="1"/>
          </p:cNvSpPr>
          <p:nvPr>
            <p:ph idx="1"/>
          </p:nvPr>
        </p:nvSpPr>
        <p:spPr>
          <a:xfrm>
            <a:off x="285750" y="357166"/>
            <a:ext cx="8643938" cy="6216672"/>
          </a:xfrm>
        </p:spPr>
        <p:txBody>
          <a:bodyPr/>
          <a:lstStyle/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2.3. В адаптированной ОПОП все учебные циклы (кроме адаптационного) и разделы реализуются для лиц с ОВЗ и инвалидностью в объемах, установленных в соответствующем ФГОС СПО по профессии/специальности.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Адаптационный учебный цикл состоит из адаптационных дисциплин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перечень которых определяется образовательной организацией самостоятельно, исходя из особенностей, обучающихся (обучающегося). 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Объемы вариативной части учебных циклов ОПОП, определенные в ФГОС СПО по профессии, необходимо реализовывать в полном объеме и использовать:</a:t>
            </a:r>
          </a:p>
          <a:p>
            <a:pPr marL="0" indent="360363" algn="just" eaLnBrk="1" hangingPunct="1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реализацию адаптационного ученого цикла; </a:t>
            </a:r>
          </a:p>
          <a:p>
            <a:pPr marL="0" indent="360363" algn="just" eaLnBrk="1" hangingPunct="1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увеличение часов дисциплин и модулей обязательной части;</a:t>
            </a:r>
          </a:p>
          <a:p>
            <a:pPr marL="0" indent="360363" algn="just" eaLnBrk="1" hangingPunct="1"/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введение новых элементов: дисциплин, междисциплинарных курсов и профессиональных модулей.</a:t>
            </a:r>
          </a:p>
          <a:p>
            <a:pPr eaLnBrk="1" hangingPunct="1">
              <a:buFont typeface="Georgia" pitchFamily="18" charset="0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Содержимое 2"/>
          <p:cNvSpPr>
            <a:spLocks noGrp="1"/>
          </p:cNvSpPr>
          <p:nvPr>
            <p:ph idx="1"/>
          </p:nvPr>
        </p:nvSpPr>
        <p:spPr>
          <a:xfrm>
            <a:off x="214282" y="500042"/>
            <a:ext cx="8643938" cy="6002338"/>
          </a:xfrm>
        </p:spPr>
        <p:txBody>
          <a:bodyPr>
            <a:normAutofit/>
          </a:bodyPr>
          <a:lstStyle/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2.4. При разработке адаптированного учебного плана ОПОП -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максимальный объем учебной нагрузки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обучающегося с ОВЗ и инвалидностью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может быть снижен до 45 академических часа в неделю при шестидневной учебной неделе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включая все виды аудиторной и внеаудиторной (самостоятельной) учебной работы, всех учебных циклов и разделов.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Максимальный объем аудиторной нагрузки может быть снижен до 30 академических часов в неделю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Рекомендуется устанавливать пятидневную учебную неделю.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ОПОП вносятся изменения, предусматривающие создание специальных условий, получение образования лицами с ОВЗ и инвалидностью, использование электронного обучения и дистанционных технологий.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2.6. Образовательная организация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определяет требования к процедуре проведения промежуточной и государственной итоговой аттестации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учетом особенностей ее проведения для лиц с ОВЗ и инвалидностью, может проводиться с использованием дистанционных образовательных технологий.</a:t>
            </a:r>
          </a:p>
          <a:p>
            <a:pPr eaLnBrk="1" hangingPunct="1">
              <a:buFont typeface="Georgia" pitchFamily="18" charset="0"/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Содержимое 2"/>
          <p:cNvSpPr>
            <a:spLocks noGrp="1"/>
          </p:cNvSpPr>
          <p:nvPr>
            <p:ph idx="1"/>
          </p:nvPr>
        </p:nvSpPr>
        <p:spPr>
          <a:xfrm>
            <a:off x="285750" y="214291"/>
            <a:ext cx="8572500" cy="6429398"/>
          </a:xfrm>
        </p:spPr>
        <p:txBody>
          <a:bodyPr>
            <a:noAutofit/>
          </a:bodyPr>
          <a:lstStyle/>
          <a:p>
            <a:pPr marL="0" indent="196850" algn="just" eaLnBrk="1" hangingPunct="1">
              <a:buFont typeface="Georgia" pitchFamily="18" charset="0"/>
              <a:buNone/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4.1.1. К реализации ОПОП привлекаются педагогические работники, мастера производственного обучения, психологи (педагоги-психологи, специальные психологи), социальные педагоги (социальные работники), </a:t>
            </a:r>
            <a:r>
              <a:rPr lang="ru-RU" sz="2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тьюторы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специалисты по специальным техническим и программным средствам обучения, а также (при необходимости) сурдопедагоги, </a:t>
            </a:r>
            <a:r>
              <a:rPr lang="ru-RU" sz="2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сурдопереводчики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тифлопедагоги, </a:t>
            </a:r>
            <a:r>
              <a:rPr lang="ru-RU" sz="2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тифлосурдопереводчики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196850" algn="just" eaLnBrk="1" hangingPunct="1">
              <a:buFont typeface="Georgia" pitchFamily="18" charset="0"/>
              <a:buNone/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Необходимо предусмотреть </a:t>
            </a: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 или прохождение профессиональной переподготовки 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области инклюзивного образования. Необходимые специалисты могут быть привлечены к реализации ОПОП </a:t>
            </a: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 других ОО на основе сетевого взаимодействия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196850" algn="just" eaLnBrk="1" hangingPunct="1">
              <a:buFont typeface="Georgia" pitchFamily="18" charset="0"/>
              <a:buNone/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4.2.5. Доступ к информационным и библиографическим ресурсам в сети Интернет для каждого обучающегося с ОВЗ и инвалидностью должен быть обеспечен предоставлением ему не менее чем одного учебного, методического </a:t>
            </a: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печатного и/или электронного издания 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каждой дисциплине, междисциплинарному курсу, профессиональному модулю </a:t>
            </a: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формах, адаптированных к ограничениям их здоровья 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(включая электронные базы периодических изданий).</a:t>
            </a:r>
          </a:p>
          <a:p>
            <a:pPr marL="0" indent="196850" eaLnBrk="1" hangingPunct="1">
              <a:buFont typeface="Georgia" pitchFamily="18" charset="0"/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214313" y="357188"/>
            <a:ext cx="8715375" cy="6216650"/>
          </a:xfrm>
        </p:spPr>
        <p:txBody>
          <a:bodyPr>
            <a:normAutofit lnSpcReduction="10000"/>
          </a:bodyPr>
          <a:lstStyle/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4.3.2. В структуре материально-технического обеспечения образовательного процесса каждой категории обучающихся с ОВЗ и инвалидностью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должна быть отражена специфика требований к доступной среде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 том числе: организации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безбарьерной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архитектурной среды образовательной организации; организации рабочего места обучающегося; техническим и программным средствам общего и специального назначения.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4.3.4. Создание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безбарьерной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среды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образовательной организации и студенческих общежитиях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должно учитывать потребности лиц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нарушениями зрения, с нарушениями слуха, с нарушениями опорно-двигательного аппарата.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5.2. Для лиц с ОВЗ и инвалидностью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форма проведения практики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устанавливается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учетом особенностей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психофизического развития, индивидуальных возможностей и состояния здоровья, для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маломобильных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категорий обучающихся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некоторые виды практик могут осуществляться дистанционно. 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5.3. При необходимости для прохождения практики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создаются специальные рабочие места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соответствии с требованиями, утвержденными приказом Министерства труда России от 19 ноября 2013 г. N 685н.</a:t>
            </a:r>
          </a:p>
          <a:p>
            <a:pPr marL="0" indent="360363" algn="just" eaLnBrk="1" hangingPunct="1">
              <a:buFont typeface="Georgia" pitchFamily="18" charset="0"/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6073775"/>
          </a:xfrm>
        </p:spPr>
        <p:txBody>
          <a:bodyPr>
            <a:normAutofit/>
          </a:bodyPr>
          <a:lstStyle/>
          <a:p>
            <a:pPr marL="0" indent="360363" algn="just" eaLnBrk="1" hangingPunct="1">
              <a:buFont typeface="Georgia" pitchFamily="18" charset="0"/>
              <a:buNone/>
              <a:defRPr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6.1. Организация, осуществляющая образовательную деятельность, вправе применять электронное обучение, дистанционные образовательные технологии при реализации ОПОП .</a:t>
            </a:r>
          </a:p>
          <a:p>
            <a:pPr marL="0" indent="360363" algn="just" eaLnBrk="1" hangingPunct="1">
              <a:buFont typeface="Georgia" pitchFamily="18" charset="0"/>
              <a:buNone/>
              <a:defRPr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6.4. Перечень профессий, специальностей и направлений подготовки, реализация образовательных программ, по которым не допускается применение исключительно электронного обучения, дистанционных образовательных технологий - Приказ Минобрнауки России от 20 января 2014 г. N 20.</a:t>
            </a:r>
          </a:p>
          <a:p>
            <a:pPr marL="0" indent="360363" algn="just" eaLnBrk="1" hangingPunct="1">
              <a:buFont typeface="Georgia" pitchFamily="18" charset="0"/>
              <a:buNone/>
              <a:defRPr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6.9. Образовательная организация должна быть обеспечена необходимым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комплектом программного обеспечения, адаптированного при необходимости для обучающихся с ОВЗ и инвалидностью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случае лицензирования программного обеспечения образовательная организация должна иметь количество лицензий, необходимое для обеспечения аудиторной и внеаудиторной работы.</a:t>
            </a:r>
          </a:p>
          <a:p>
            <a:pPr marL="0" indent="360363" eaLnBrk="1" hangingPunct="1">
              <a:buFont typeface="Georgia" pitchFamily="18" charset="0"/>
              <a:buNone/>
              <a:defRPr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501122" cy="6357982"/>
          </a:xfrm>
        </p:spPr>
        <p:txBody>
          <a:bodyPr>
            <a:noAutofit/>
          </a:bodyPr>
          <a:lstStyle/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Письмо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Минобрнауки России от 22.04.2015 N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06-443 "О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направлении Методических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рекомендаций по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разработке и реализации адаптированных образовательных программ среднего профессионального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образования"  (утв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Минобрнауки России 20.04.2015 N 06-830вн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763" indent="534988" algn="just">
              <a:buClr>
                <a:schemeClr val="accent3"/>
              </a:buClr>
              <a:buNone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АОП СПО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ППКРС или ППССЗ, адаптированная для обучения инвалидов и лиц с ОВЗ с учетом особенностей их психофизического развития, индивидуальных возможностей и при необходимости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обеспечивающая коррекцию нарушений развития и социальную адаптацию указанных лиц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763" indent="534988" algn="just">
              <a:buClr>
                <a:schemeClr val="accent3"/>
              </a:buClr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АОП СПО -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содержит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комплекс учебно-методической документации, включая: учебный план,  календарный учебный график, рабочие программы дисциплин, междисциплинарных курсов, профессиональных модулей, иных компонентов, </a:t>
            </a:r>
          </a:p>
          <a:p>
            <a:pPr marL="4763" indent="534988" algn="just">
              <a:buClr>
                <a:schemeClr val="accent3"/>
              </a:buClr>
              <a:buNone/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определяет :</a:t>
            </a:r>
          </a:p>
          <a:p>
            <a:pPr marL="4763" indent="534988" algn="just">
              <a:buClr>
                <a:schemeClr val="accent3"/>
              </a:buClr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объем и содержание образования по профессии/специальности среднего профессионального образования,</a:t>
            </a:r>
          </a:p>
          <a:p>
            <a:pPr marL="4763" indent="534988" algn="just">
              <a:buClr>
                <a:schemeClr val="accent3"/>
              </a:buClr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планируемые результаты освоения образовательной программы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4763" indent="534988" algn="just">
              <a:buClr>
                <a:schemeClr val="accent3"/>
              </a:buClr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специальные условия образовательной деятельности.</a:t>
            </a:r>
          </a:p>
          <a:p>
            <a:pPr marL="365760" indent="-256032" algn="ctr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6000792"/>
          </a:xfrm>
        </p:spPr>
        <p:txBody>
          <a:bodyPr>
            <a:normAutofit fontScale="92500" lnSpcReduction="20000"/>
          </a:bodyPr>
          <a:lstStyle/>
          <a:p>
            <a:pPr marL="365760" indent="-256032" algn="ctr">
              <a:buClr>
                <a:schemeClr val="accent3"/>
              </a:buClr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Порядок разработки адаптированной образовательной программы</a:t>
            </a:r>
          </a:p>
          <a:p>
            <a:pPr marL="0" indent="196850" algn="just">
              <a:buClr>
                <a:schemeClr val="accent3"/>
              </a:buClr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АОП разрабатывается и утверждается образовательной организацией самостоятельно на основе соответствующего ФГОС СПО по профессии/специальности, требований профессионального стандарта в соответствии с особыми образовательными потребностями инвалидов и лиц с ОВЗ с учетом особенностей их психофизического развития и индивидуальных возможностей.</a:t>
            </a:r>
          </a:p>
          <a:p>
            <a:pPr marL="0" indent="19685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АОП  может быть разработана: </a:t>
            </a:r>
          </a:p>
          <a:p>
            <a:pPr marL="0" indent="196850"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отношении учебной группы инвалидов и лиц с ограниченными возможностями здоровья, </a:t>
            </a:r>
          </a:p>
          <a:p>
            <a:pPr marL="0" indent="196850"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отношении обучающихся с конкретными видами ограничений здоровья (нарушения слуха (глухие, слабослышащие), нарушения зрения (слепые, слабовидящие), нарушения опорно-двигательного аппарата и пр.).</a:t>
            </a:r>
          </a:p>
          <a:p>
            <a:pPr marL="0" indent="196850"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индивидуально для конкретного обучающегося.</a:t>
            </a:r>
          </a:p>
          <a:p>
            <a:pPr marL="0" indent="539750" algn="just">
              <a:buClr>
                <a:schemeClr val="accent3"/>
              </a:buClr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539750" algn="just">
              <a:buClr>
                <a:schemeClr val="accent3"/>
              </a:buClr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53975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215106"/>
          </a:xfrm>
        </p:spPr>
        <p:txBody>
          <a:bodyPr>
            <a:noAutofit/>
          </a:bodyPr>
          <a:lstStyle/>
          <a:p>
            <a:pPr marL="0" indent="376238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разработки и реализации АОП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рекомендуется привлекат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ь</a:t>
            </a:r>
          </a:p>
          <a:p>
            <a:pPr marL="0" indent="376238" algn="just">
              <a:buFontTx/>
              <a:buChar char="-"/>
            </a:pP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тьюторов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376238" algn="just">
              <a:buFontTx/>
              <a:buChar char="-"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психологов (педагогов-психологов, специальных психологов), </a:t>
            </a:r>
          </a:p>
          <a:p>
            <a:pPr marL="0" indent="376238" algn="just">
              <a:buFontTx/>
              <a:buChar char="-"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социальных педагогов (социальных работников), </a:t>
            </a:r>
          </a:p>
          <a:p>
            <a:pPr marL="0" indent="376238" algn="just">
              <a:buFontTx/>
              <a:buChar char="-"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специалистов по специальным техническим и программным средствам обучения, </a:t>
            </a:r>
          </a:p>
          <a:p>
            <a:pPr marL="0" indent="376238" algn="just">
              <a:buFontTx/>
              <a:buChar char="-"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необходимости сурдопедагога,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сурдопереводчика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тифлопедагога.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Адаптация образовательных программ СПО осуществляется с учетом рекомендаций данных обучающимся по заключению ПМПК  или ИПР инвалида (ребенка-инвалида).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Особое внимание при проектировании содержания АОП следует уделить описанию тех способов и приемов, посредством которых обучающиеся инвалиды и обучающиеся с ОВЗ будут осваивать содержание образования.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72560" cy="6286544"/>
          </a:xfrm>
        </p:spPr>
        <p:txBody>
          <a:bodyPr>
            <a:normAutofit fontScale="85000" lnSpcReduction="10000"/>
          </a:bodyPr>
          <a:lstStyle/>
          <a:p>
            <a:pPr marL="0" indent="360363"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Зачисление на обучение по адаптированной образовательной программе осуществляется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личному заявлению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поступающего инвалида или поступающего с ограниченными возможностями здоровья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основании рекомендаций, данных по результатам медико-социальной экспертизы или психолого-медико-педагогической комиссии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60363"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возможен перевод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обучающегося инвалида или обучающегося с ограниченными возможностями здоровья на адаптированную образовательную программу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процессе обучения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76238" algn="just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Образование инвалидов и обучающихся с ограниченными возможностями здоровья может быть организовано как </a:t>
            </a:r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совместно с другими обучающимися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так и </a:t>
            </a:r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отдельных классах, группах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отдельных организациях, осуществляющих образовательную деятельность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76238" algn="just"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Численность обучающихся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инвалидов и обучающихся с ограниченными возможностями здоровья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учебной группе устанавливается до 15 человек </a:t>
            </a:r>
          </a:p>
          <a:p>
            <a:pPr marL="0" indent="376238" algn="just">
              <a:buNone/>
            </a:pPr>
            <a:endParaRPr lang="ru-RU" dirty="0" smtClean="0"/>
          </a:p>
          <a:p>
            <a:pPr marL="0" indent="376238" algn="just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357982"/>
          </a:xfrm>
        </p:spPr>
        <p:txBody>
          <a:bodyPr>
            <a:normAutofit/>
          </a:bodyPr>
          <a:lstStyle/>
          <a:p>
            <a:pPr marL="0" indent="360363" algn="just">
              <a:buNone/>
            </a:pPr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Реализация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АОП может осуществляться </a:t>
            </a:r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использованием различных форм обучения, в том числе с использованием дистанционных технологий и электронного обучения.</a:t>
            </a:r>
          </a:p>
          <a:p>
            <a:pPr marL="0" indent="360363" algn="just">
              <a:buNone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АОП СПО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должна обеспечивать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достижение обучающимися инвалидами и ОВЗ </a:t>
            </a:r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результатов, установленных соответствующими ФГОС СПО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ru-RU" sz="28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Адаптированные образовательные программы должны быть размещены на сайте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образовательной организации в информационно-телекоммуникационной сети "Интернет" (далее - сеть Интернет).</a:t>
            </a:r>
          </a:p>
          <a:p>
            <a:pPr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429420"/>
          </a:xfrm>
        </p:spPr>
        <p:txBody>
          <a:bodyPr/>
          <a:lstStyle/>
          <a:p>
            <a:pPr algn="ctr">
              <a:spcBef>
                <a:spcPct val="0"/>
              </a:spcBef>
              <a:buNone/>
            </a:pPr>
            <a:r>
              <a:rPr lang="ru-RU" sz="2200" b="1" dirty="0" smtClean="0">
                <a:solidFill>
                  <a:srgbClr val="002060"/>
                </a:solidFill>
              </a:rPr>
              <a:t>Структура адаптированной образовательной программы</a:t>
            </a:r>
          </a:p>
          <a:p>
            <a:pPr algn="ctr">
              <a:spcBef>
                <a:spcPct val="0"/>
              </a:spcBef>
              <a:buNone/>
            </a:pPr>
            <a:endParaRPr lang="ru-RU" sz="2000" b="1" dirty="0" smtClean="0"/>
          </a:p>
          <a:p>
            <a:pPr algn="ctr">
              <a:spcBef>
                <a:spcPct val="0"/>
              </a:spcBef>
              <a:buFont typeface="Georgia" pitchFamily="18" charset="0"/>
              <a:buNone/>
            </a:pPr>
            <a:endParaRPr lang="ru-RU" sz="2000" dirty="0" smtClean="0"/>
          </a:p>
          <a:p>
            <a:pPr algn="just">
              <a:spcBef>
                <a:spcPct val="0"/>
              </a:spcBef>
              <a:buFontTx/>
              <a:buChar char="-"/>
            </a:pPr>
            <a:endParaRPr lang="ru-RU" sz="2000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642918"/>
          <a:ext cx="8715436" cy="6171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/>
                <a:gridCol w="4643470"/>
              </a:tblGrid>
              <a:tr h="120368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АОП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dirty="0" smtClean="0"/>
                        <a:t>- ППКРС - предусматривает изучение следующих учебных циклов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АОП</a:t>
                      </a:r>
                      <a:r>
                        <a:rPr lang="ru-RU" sz="20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– ППССЗ - предусматривает изучение следующих учебных циклов</a:t>
                      </a:r>
                      <a:endParaRPr lang="ru-RU" sz="2000" dirty="0"/>
                    </a:p>
                  </a:txBody>
                  <a:tcPr/>
                </a:tc>
              </a:tr>
              <a:tr h="4654228">
                <a:tc>
                  <a:txBody>
                    <a:bodyPr/>
                    <a:lstStyle/>
                    <a:p>
                      <a:pPr algn="just">
                        <a:spcBef>
                          <a:spcPct val="0"/>
                        </a:spcBef>
                        <a:buFont typeface="Georgia" pitchFamily="18" charset="0"/>
                        <a:buNone/>
                      </a:pPr>
                      <a:r>
                        <a:rPr lang="ru-RU" sz="2000" dirty="0" err="1" smtClean="0"/>
                        <a:t>общепрофессионального</a:t>
                      </a:r>
                      <a:r>
                        <a:rPr lang="ru-RU" sz="2000" dirty="0" smtClean="0"/>
                        <a:t>;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Char char="-"/>
                      </a:pPr>
                      <a:r>
                        <a:rPr lang="ru-RU" sz="2000" b="1" dirty="0" smtClean="0"/>
                        <a:t>адаптационного</a:t>
                      </a:r>
                      <a:r>
                        <a:rPr lang="ru-RU" sz="2000" dirty="0" smtClean="0"/>
                        <a:t>;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Char char="-"/>
                      </a:pPr>
                      <a:r>
                        <a:rPr lang="ru-RU" sz="2000" dirty="0" smtClean="0"/>
                        <a:t>профессионального;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 typeface="Georgia" pitchFamily="18" charset="0"/>
                        <a:buNone/>
                      </a:pPr>
                      <a:r>
                        <a:rPr lang="ru-RU" sz="2000" dirty="0" smtClean="0"/>
                        <a:t>и разделов: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Char char="-"/>
                      </a:pPr>
                      <a:r>
                        <a:rPr lang="ru-RU" sz="2000" dirty="0" smtClean="0"/>
                        <a:t>физическая культура;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Char char="-"/>
                      </a:pPr>
                      <a:r>
                        <a:rPr lang="ru-RU" sz="2000" dirty="0" smtClean="0"/>
                        <a:t>учебная практика;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Char char="-"/>
                      </a:pPr>
                      <a:r>
                        <a:rPr lang="ru-RU" sz="2000" dirty="0" smtClean="0"/>
                        <a:t>производственная практика;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Char char="-"/>
                      </a:pPr>
                      <a:r>
                        <a:rPr lang="ru-RU" sz="2000" dirty="0" smtClean="0"/>
                        <a:t>промежуточная аттестация;</a:t>
                      </a:r>
                    </a:p>
                    <a:p>
                      <a:pPr algn="just">
                        <a:spcBef>
                          <a:spcPct val="0"/>
                        </a:spcBef>
                        <a:buFontTx/>
                        <a:buChar char="-"/>
                      </a:pPr>
                      <a:r>
                        <a:rPr lang="ru-RU" sz="2000" dirty="0" smtClean="0"/>
                        <a:t>государственная итоговая аттестация.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общего гуманитарного и социально-экономического;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математического и общего естественнонаучного;</a:t>
                      </a:r>
                    </a:p>
                    <a:p>
                      <a:r>
                        <a:rPr lang="ru-RU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адаптационного;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профессионального;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 разделов: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учебная практика;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производственная практика (по профилю специальности);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производственная практика (преддипломная);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промежуточная аттестация;</a:t>
                      </a:r>
                    </a:p>
                    <a:p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государственная итоговая аттестация.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429420"/>
          </a:xfrm>
        </p:spPr>
        <p:txBody>
          <a:bodyPr>
            <a:normAutofit lnSpcReduction="10000"/>
          </a:bodyPr>
          <a:lstStyle/>
          <a:p>
            <a:pPr marL="0" indent="376238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Адаптационный учебный цикл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состоит из адаптационных дисциплин. </a:t>
            </a:r>
          </a:p>
          <a:p>
            <a:pPr marL="0" indent="376238"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Адаптационная дисциплина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это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элемент АОП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среднего профессионального образования,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направленный на индивидуальную коррекцию учебных и коммуникативных умений и способствующий социальной и профессиональной адап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тации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обучающихся инвалидов и обучающихся с ограниченными возможностями здоровья.</a:t>
            </a:r>
          </a:p>
          <a:p>
            <a:pPr marL="0" indent="376238" algn="just"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Перечень дисциплин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адаптационного учебного цикла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определяется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образовательной организацией самостоятельно,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исходя из особенностей контингента обучающихся.</a:t>
            </a:r>
          </a:p>
          <a:p>
            <a:pPr marL="0" indent="376238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этом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все учебные циклы (кроме адаптационного) и разделы реализуются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инвалидов и лиц с ограниченными возможностями здоровья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в объемах, установленных в соответствующем ФГОС СПО по профессии/специальности.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 fontScale="92500" lnSpcReduction="10000"/>
          </a:bodyPr>
          <a:lstStyle/>
          <a:p>
            <a:pPr marL="90488" indent="358775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Одним из компонентов инклюзивного профессионального образования по АОП  является наличие в этих программах адаптационных модулей (дисциплин), </a:t>
            </a:r>
            <a:r>
              <a:rPr lang="ru-RU" u="sng" dirty="0" smtClean="0">
                <a:solidFill>
                  <a:schemeClr val="bg1"/>
                </a:solidFill>
              </a:rPr>
              <a:t>способствующих профессиональной и социальной адаптации обучающихся, самоорганизации учебной деятельности, позволяющих корректировать индивидуальные нарушения учебных и коммуникативных умений, в том числе с помощью информационных и коммуникационных технологий .</a:t>
            </a:r>
          </a:p>
          <a:p>
            <a:pPr marL="90488" indent="358775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Педагогическая направленность адаптационных модулей </a:t>
            </a:r>
            <a:r>
              <a:rPr lang="ru-RU" dirty="0" smtClean="0">
                <a:solidFill>
                  <a:schemeClr val="bg1"/>
                </a:solidFill>
              </a:rPr>
              <a:t>(дисциплин) - </a:t>
            </a:r>
            <a:r>
              <a:rPr lang="ru-RU" u="sng" dirty="0" smtClean="0">
                <a:solidFill>
                  <a:schemeClr val="bg1"/>
                </a:solidFill>
              </a:rPr>
              <a:t>содействие полноценному формированию у обучающихся с ОВЗ </a:t>
            </a:r>
            <a:r>
              <a:rPr lang="ru-RU" u="sng" dirty="0" err="1" smtClean="0">
                <a:solidFill>
                  <a:schemeClr val="bg1"/>
                </a:solidFill>
              </a:rPr>
              <a:t>иобучающихся</a:t>
            </a:r>
            <a:r>
              <a:rPr lang="ru-RU" u="sng" dirty="0" smtClean="0">
                <a:solidFill>
                  <a:schemeClr val="bg1"/>
                </a:solidFill>
              </a:rPr>
              <a:t> инвалидов комплекса компетенций, необходимых для успешного освоения образовательной программы профессионального образования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marL="90488" indent="358775" algn="just">
              <a:buNone/>
            </a:pPr>
            <a:r>
              <a:rPr lang="ru-RU" dirty="0" smtClean="0">
                <a:solidFill>
                  <a:schemeClr val="bg1"/>
                </a:solidFill>
              </a:rPr>
              <a:t>Эти модули (дисциплины) «поддерживают» изучение базовой и вариативной части образовательной программы</a:t>
            </a:r>
            <a:endParaRPr lang="ru-RU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286544"/>
          </a:xfrm>
        </p:spPr>
        <p:txBody>
          <a:bodyPr>
            <a:normAutofit fontScale="92500" lnSpcReduction="10000"/>
          </a:bodyPr>
          <a:lstStyle/>
          <a:p>
            <a:pPr marL="3175" indent="357188" algn="just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Адаптационные модули (дисциплины) направлены 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социализацию, профессионализацию и адаптацию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обучающихся с ОВЗ и обучающихся инвалидов,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способствуют их адекватному профессиональному самоопределению, возможности построения индивидуальной образовательной траектории.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Коррекционная направленность адаптационных модулей (дисциплин)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совершенствование самосознания, развитие личностных эмоционально-волевых, интеллектуальных и познавательных качест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у обучающихся с ОВЗ и обучающихся инвалидов.</a:t>
            </a:r>
          </a:p>
          <a:p>
            <a:pPr marL="3175" indent="357188" algn="just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Объективной целью и направлением разработки адаптационных модулей (дисциплин)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развитие социальной и профессиональной адаптации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обучающихся с ОВЗ и обучающихся инвалидов, их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ознакомление с основными видами интеллектуального учебного труда студента, современными технологиями работы с учебной информацией с применением адаптивных информационных и коммуникационных технологий. </a:t>
            </a:r>
            <a:endParaRPr lang="ru-RU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572272"/>
          </a:xfrm>
        </p:spPr>
        <p:txBody>
          <a:bodyPr>
            <a:normAutofit/>
          </a:bodyPr>
          <a:lstStyle/>
          <a:p>
            <a:pPr marL="3175" indent="446088" algn="just">
              <a:buNone/>
            </a:pP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Адаптационные модули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(дисциплины) не являются обязательными, они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осваиваются по выбору самих обучающихся с учетом рекомендаций педагогов-психологов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 этой целью в образовательной организации создаются сводные группы обучающихся с ОВЗ и обучающихся инвалидов, осваивающих различные направления подготовки. Возможно и обучение отдельных обучающихся по индивидуальному графику. </a:t>
            </a:r>
          </a:p>
          <a:p>
            <a:pPr marL="3175" indent="446088" algn="just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Адаптационные модули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(дисциплины), связанные со специфическими и зачастую сложными для лиц с ОВЗ и инвалидов процессами адаптации в новых социальных условиях, с переходом на новую ступень профессионального образования, требующую от них более сложных навыков интеллектуального труда,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целесообразно вносить в учебный график первого или второго года обучения как вариативные или факультативные.</a:t>
            </a:r>
          </a:p>
          <a:p>
            <a:pPr marL="3175" indent="44608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Лицам с ОВЗ и инвалидностью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полноценного освоения компетенций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необходимо усвоить дополнительные специфические навыки, формирующиеся путем освоения адаптационного модуля (дисциплины). </a:t>
            </a:r>
          </a:p>
          <a:p>
            <a:pPr marL="3175" indent="446088" algn="just">
              <a:buNone/>
            </a:pPr>
            <a:endParaRPr lang="ru-RU" sz="22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429420"/>
          </a:xfrm>
        </p:spPr>
        <p:txBody>
          <a:bodyPr>
            <a:noAutofit/>
          </a:bodyPr>
          <a:lstStyle/>
          <a:p>
            <a:pPr marL="0" indent="449263" algn="just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Рекомендуемая трудоемкость адаптационных модулей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(дисциплин) составляет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две-три зачетных единицы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включая лекции, практические занятия, самостоятельную работу студентов и промежуточную аттестацию в форме зачета. </a:t>
            </a:r>
          </a:p>
          <a:p>
            <a:pPr marL="0" indent="449263" algn="just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Лекции проводятся в форме: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4492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проблемной лекции, лекции-дискуссии,</a:t>
            </a:r>
          </a:p>
          <a:p>
            <a:pPr marL="0" indent="4492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лекции-презентации, лекции-диалога, </a:t>
            </a:r>
          </a:p>
          <a:p>
            <a:pPr marL="0" indent="4492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лекции-консультации, интерактивной лекции, </a:t>
            </a:r>
          </a:p>
          <a:p>
            <a:pPr marL="0" indent="4492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лекции с применением дистанционных технологий и сети Интернет. </a:t>
            </a:r>
          </a:p>
          <a:p>
            <a:pPr marL="0" indent="4492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Практические занятия проводятся с использованием социально-психологических активных методов обучения: (тренинг, дискуссия, мозговой штурм, деловая, ролевая игра),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мультимедийных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презентаций, дистанционных технологий и привлечением возможностей Интернета.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214290"/>
            <a:ext cx="8643998" cy="6357982"/>
          </a:xfrm>
        </p:spPr>
        <p:txBody>
          <a:bodyPr>
            <a:normAutofit lnSpcReduction="10000"/>
          </a:bodyPr>
          <a:lstStyle/>
          <a:p>
            <a:pPr marL="0" indent="449263" algn="just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Самостоятельная работа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включает в себя работу с книгой и другими источниками информации: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22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план-конспектов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написание реферативных, реконструктивных, эвристических, творческих самостоятельных и проектных работ, подготовку к лекциям и практическим занятиям, тренингам, дискуссиям, подготовку докладов и презентаций. </a:t>
            </a:r>
          </a:p>
          <a:p>
            <a:pPr marL="0" indent="449263" algn="just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текущего контроля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успеваемости в качестве способов оценки компетенций, в формировании которых участвует адаптационный модуль (дисциплина),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целесообразно оценивание выполненных самостоятельно реферативных и творческих работ, проектов, домашних заданий и презентаций, участия в групповой дискуссии, анализе конкретных ситуаций, тестирования и экспертных оценок, а также </a:t>
            </a:r>
            <a:r>
              <a:rPr lang="ru-RU" sz="22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балльно-рейтинговой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системы.</a:t>
            </a:r>
          </a:p>
          <a:p>
            <a:pPr marL="0" indent="449263" algn="just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Все методические материалы </a:t>
            </a:r>
            <a:r>
              <a:rPr lang="ru-RU" sz="2400" dirty="0" smtClean="0">
                <a:solidFill>
                  <a:schemeClr val="bg1"/>
                </a:solidFill>
              </a:rPr>
              <a:t>при обучении по адаптационному модулю (дисциплине) должны предусматривать предоставление информации обучающимся с ОВЗ и обучающимся инвалидам </a:t>
            </a:r>
            <a:r>
              <a:rPr lang="ru-RU" sz="2400" u="sng" dirty="0" smtClean="0">
                <a:solidFill>
                  <a:schemeClr val="bg1"/>
                </a:solidFill>
              </a:rPr>
              <a:t>в формах, адаптированных к ограничениям их здоровья и восприятия информации.</a:t>
            </a:r>
            <a:endParaRPr lang="ru-RU" sz="2200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88171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Адаптационные модули (дисциплины) различной направленности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«Технологии социальной интеграции в условиях образовательной и трудовой деятельности» (Московский государственный технический университет имени Н.Э. Баумана),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«Социально-психологический практикум», «Правовые основы социальной поддержки» (Новосибирский государственный технический университет),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«Компьютерные технологии в инклюзивном образовании» (Омский государственный педагогический университет), «Психология личности и самоопределение»,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«Основы социально-правовых знаний»,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«Адаптивные информационные технологии» (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Ростовский-на-Дону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колледж связи и информатики),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«Коммуникативный практикум», «Основы интеллектуального труда» (Златоустовский индустриальный колледж им. П.П. Аносова) и др.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501122" cy="614366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Адаптированная образовательная программа - ППССЗ - представлена следующими разделами: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Общие положения.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Характеристика профессиональной деятельности выпускников и требования к результатам освоения адаптированной образовательной программы.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Документы, определяющие содержание и организацию образовательного процесса.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Контроль и оценка результатов освоения адаптированной образовательной программы.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Обеспечение специальных условий для обучающихся инвалидов и обучающихся с ограниченными возможностями здоровья.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Образовательная организация вправе самостоятельно сформировать перечень разделов или дополнить данный перечень другими разделами.</a:t>
            </a:r>
          </a:p>
          <a:p>
            <a:pPr>
              <a:buNone/>
            </a:pPr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Autofit/>
          </a:bodyPr>
          <a:lstStyle/>
          <a:p>
            <a:pPr marL="0" indent="196850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1. «Общие положения»</a:t>
            </a:r>
          </a:p>
          <a:p>
            <a:pPr marL="0" indent="196850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Дается понятие АОП и перечисляются нормативная и методическая основы разработки АОП.</a:t>
            </a:r>
          </a:p>
          <a:p>
            <a:pPr marL="0" indent="196850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1.1 Нормативная правовая основа разработки адаптированной образовательной программы: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196850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Федеральный закон от 24 ноября 1995 г. N 181-ФЗ "О социальной защите инвалидов в Российской Федерации";</a:t>
            </a:r>
          </a:p>
          <a:p>
            <a:pPr marL="0" indent="196850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Федеральный закон от 29 декабря 2012 г. N 273-ФЗ "Об образовании в Российской Федерации";</a:t>
            </a:r>
          </a:p>
          <a:p>
            <a:pPr marL="0" indent="196850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Государственная программа Российской Федерации "Доступная среда" на 2011 - 2015 годы, утвержденная постановлением Правительства Российской Федерации от 17 марта 2011 г. N 175;</a:t>
            </a:r>
          </a:p>
          <a:p>
            <a:pPr marL="0" indent="196850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Государственная программа Российской Федерации "Развитие образования" на 2013 - 2020 годы, утвержденная распоряжением Правительства Российской Федерации от 15 мая 2013 г. N 792-р;</a:t>
            </a:r>
          </a:p>
          <a:p>
            <a:pPr marL="0" indent="196850" algn="just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196850"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42942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Положение о практике обучающихся, осваивающих основные профессиональные образовательные программы СПО, утвержденный приказом Министерства образования и науки Российской Федерации от 18 апреля 2013 г. N 291; 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Порядок организации и осуществления образовательной деятельности по образовательным программам СПО, утвержденный приказом Министерства образования и науки Российской Федерации от 14 июня 2013 г. N 464;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Порядок проведения государственной итоговой аттестации по образовательным программам СПО, утвержденный приказом Министерства образования и науки Российской Федерации от 16 августа 2013 г. N 968;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Порядок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программ, утвержденный приказом Министерства образования и науки Российской Федерации от 9 января 2014 г. N 2;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Порядок приема граждан на обучение по образовательным программам СПО, утвержденный приказом Министерства образования и науки Российской Федерации от 23 января 2014 г. N 36;</a:t>
            </a:r>
          </a:p>
          <a:p>
            <a:pPr algn="just"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643998" cy="62865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федеральный государственный образовательный стандарт среднего профессионального образования по соответствующей профессии/специальности; </a:t>
            </a:r>
          </a:p>
          <a:p>
            <a:pPr algn="just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Методическая основа разработки адаптированной образовательной программы:</a:t>
            </a:r>
          </a:p>
          <a:p>
            <a:pPr marL="0" indent="360363"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требования к организации образовательного процесса для обучения инвалидов и лиц с ограниченными возможностями здоровья в профессиональных образовательных организациях, в том числе оснащенности образовательного процесса (письмо Департамента подготовки рабочих кадров и ДПО Министерства образования и науки Российской Федерации 18 марта 2014 г. N 06-281).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дополнение к основным федеральным нормативным правовым актам приводятся другие нормативно-методические документы Министерства образования и науки Российской Федерации, отраслевые нормативные документы, нормативные документы субъекта Российской Федерации,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локальные нормативные акты,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регулирующие инклюзивное обучение в образовательной организации.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01122" cy="6429420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1.2 Нормативный срок освоения программ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определяется в соответствии с ФГОС СПО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соответствующей профессии/специальности. Срок освоения АОП в соответствии с ФГОС при необходимости увеличивается:</a:t>
            </a:r>
          </a:p>
          <a:p>
            <a:pPr marL="0" indent="360363" algn="just">
              <a:buFontTx/>
              <a:buChar char="-"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профессиям СПО - не более чем на 6 месяцев, </a:t>
            </a:r>
          </a:p>
          <a:p>
            <a:pPr marL="0" indent="360363" algn="just">
              <a:buFontTx/>
              <a:buChar char="-"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специальностям СПО - не более чем на 10 месяцев.</a:t>
            </a:r>
          </a:p>
          <a:p>
            <a:pPr marL="0" indent="360363"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1.3 Требования к поступающему</a:t>
            </a:r>
          </a:p>
          <a:p>
            <a:pPr marL="3175" indent="176213" algn="just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Инвалид при поступлении на АОП должен предъявить ИПР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инвалида (ребенка-инвалида)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рекомендацией об обучении по данной профессии/специальности, содержащую информацию о необходимых специальных условиях обучения, а также сведения относительно рекомендованных условий и видов труда.</a:t>
            </a:r>
          </a:p>
          <a:p>
            <a:pPr marL="3175" indent="176213" algn="just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Лицо с ОВЗ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поступлении на адаптированную образовательную программу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должно предъявить заключение ПМПК 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рекомендацией об обучении по данной профессии/специальности, содержащее информацию о необходимых специальных условиях обучения.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rmAutofit fontScale="92500" lnSpcReduction="20000"/>
          </a:bodyPr>
          <a:lstStyle/>
          <a:p>
            <a:pPr marL="90488" indent="358775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2. «Характеристика профессиональной деятельности выпускников и требования к результатам освоения адаптированной образовательной программы»</a:t>
            </a:r>
          </a:p>
          <a:p>
            <a:pPr marL="90488" indent="358775" algn="ctr">
              <a:buNone/>
            </a:pPr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0488" indent="358775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2.1. Область и объекты профессиональной деятельности.</a:t>
            </a:r>
          </a:p>
          <a:p>
            <a:pPr marL="90488" indent="358775" algn="just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2.2. Виды деятельности и компетенции.</a:t>
            </a:r>
          </a:p>
          <a:p>
            <a:pPr marL="90488" indent="358775"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Данные разделы заполняются в соответствии с ФГОС СПО по соответствующей профессии/специальности.</a:t>
            </a:r>
          </a:p>
          <a:p>
            <a:pPr marL="90488" indent="358775"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окончании обучения выпускники инвалиды и выпускники с ограниченными возможностями здоровья должны освоить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 же области и объекты профессиональной деятельности, что и остальные выпускники, и быть готовыми к выполнению всех обозначенных в ФГОС СПО видов деятельности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90488" indent="358775" algn="just">
              <a:buNone/>
            </a:pP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Вводить какие-либо дифференциации и ограничения в адаптированных образовательных программах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отношении профессиональной деятельности выпускников инвалидов и выпускников с ограниченными возможностями здоровья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допускается.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429420"/>
          </a:xfrm>
        </p:spPr>
        <p:txBody>
          <a:bodyPr>
            <a:noAutofit/>
          </a:bodyPr>
          <a:lstStyle/>
          <a:p>
            <a:pPr marL="0" indent="358775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3. «Документы, определяющие содержание и организацию образовательного процесса»</a:t>
            </a:r>
          </a:p>
          <a:p>
            <a:pPr marL="0" indent="358775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3.1 Учебный план АОП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определяет: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объемные параметры учебной нагрузки в целом, по годам обучения и по семестрам; 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перечень дисциплин, профессиональных модулей и их составных элементов (междисциплинарных курсов, учебной и производственной практик);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последовательность изучения дисциплин и профессиональных модулей; 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виды учебных занятий; 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различных форм промежуточной аттестации по годам обучения и по семестрам;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распределение по семестрам и объемные показатели подготовки и проведения государственной итоговой аттестации.</a:t>
            </a:r>
          </a:p>
          <a:p>
            <a:pPr marL="0" indent="3587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Учебный план для реализации АОП разрабатывается на основе примерного учебного плана и предусматривает добавление адаптационных дисциплин (адаптационный учебный цикл), предназначенных для учета ограничений здоровья обучающихся инвалидов и обучающихся с ОВЗ при формировании общих и профессиональных компетенций.</a:t>
            </a:r>
          </a:p>
          <a:p>
            <a:pPr algn="just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572560" cy="6072230"/>
          </a:xfrm>
        </p:spPr>
        <p:txBody>
          <a:bodyPr>
            <a:normAutofit fontScale="77500" lnSpcReduction="20000"/>
          </a:bodyPr>
          <a:lstStyle/>
          <a:p>
            <a:pPr marL="90488" indent="287338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Дисциплины, относящиеся к обязательной части учебных циклов, учебной и производственных практик, являются обязательными для освоения всеми обучающимися, в том числе инвалидами и лицами с ограниченными возможностями здоровья. </a:t>
            </a:r>
          </a:p>
          <a:p>
            <a:pPr marL="90488" indent="287338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допускается изъятие каких-либо дисциплин или модулей, практик и процедур итоговой аттестации из числа обязательных в отношении инвалидов и лиц с ограниченными возможностями здоровья.</a:t>
            </a:r>
          </a:p>
          <a:p>
            <a:pPr marL="90488" indent="287338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Объемы вариативной части учебных циклов адаптированной образовательной программы, определенные в ФГОС СПО по профессии, необходимо реализовывать в полном объеме и использовать:</a:t>
            </a:r>
          </a:p>
          <a:p>
            <a:pPr marL="90488" indent="287338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на реализацию адаптационного учебного цикла;</a:t>
            </a:r>
          </a:p>
          <a:p>
            <a:pPr marL="90488" indent="287338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на увеличение часов дисциплин и модулей обязательной части;</a:t>
            </a:r>
          </a:p>
          <a:p>
            <a:pPr marL="90488" indent="287338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на введение новых элементов ППКРС/ППССЗ (дисциплин, междисциплинарных курсов и профессиональных модулей).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572560" cy="6286544"/>
          </a:xfrm>
        </p:spPr>
        <p:txBody>
          <a:bodyPr>
            <a:normAutofit lnSpcReduction="10000"/>
          </a:bodyPr>
          <a:lstStyle/>
          <a:p>
            <a:pPr marL="0" indent="376238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разработке учебного плана АОП  необходимо исходить из того, будет ли увеличиваться срок получения профессионального образования инвалидами и лицами с ограниченными возможностями здоровья.</a:t>
            </a:r>
          </a:p>
          <a:p>
            <a:pPr marL="0" indent="376238" algn="ctr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реализации АОП - ППКРС:</a:t>
            </a:r>
          </a:p>
          <a:p>
            <a:pPr marL="0" indent="376238" algn="just">
              <a:buFont typeface="Wingdings" pitchFamily="2" charset="2"/>
              <a:buChar char="v"/>
            </a:pP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максимальный объем учебной нагрузки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обучающегося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базе основного общего образ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ования,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может быть снижен до 45 </a:t>
            </a:r>
            <a:r>
              <a:rPr lang="ru-RU" sz="24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ак.ч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неделю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6дневной учебной неделе, максимальный объем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аудиторной нагрузки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этом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может быть снижен до 30 </a:t>
            </a:r>
            <a:r>
              <a:rPr lang="ru-RU" sz="24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ак.ч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неделю.</a:t>
            </a:r>
          </a:p>
          <a:p>
            <a:pPr marL="0" indent="376238" algn="just">
              <a:buFont typeface="Wingdings" pitchFamily="2" charset="2"/>
              <a:buChar char="v"/>
            </a:pP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максимальный объем учебной нагрузки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обучающегося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базе среднего общего образовани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я,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может быть снижен до 39 </a:t>
            </a:r>
            <a:r>
              <a:rPr lang="ru-RU" sz="24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неделю, максимальный объем аудиторной нагрузки может быть снижен до 26 </a:t>
            </a:r>
            <a:r>
              <a:rPr lang="ru-RU" sz="24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ак.ч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неделю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76238" algn="just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возможности рекомендуется устанавливать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инвалидов и лиц с ограниченными возможностями здоровья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пятидневную учебную неделю.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572560" cy="635798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разработке учебного плана адаптированной образовательной программы – ППССЗ</a:t>
            </a:r>
          </a:p>
          <a:p>
            <a:pPr marL="0" indent="376238" algn="just">
              <a:buFont typeface="Wingdings" pitchFamily="2" charset="2"/>
              <a:buChar char="v"/>
            </a:pP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максимальный объем учебной нагрузки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может быть снижен до 45 </a:t>
            </a:r>
            <a:r>
              <a:rPr lang="ru-RU" sz="22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ак.ч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неделю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6дневной учебной неделе, максимальный объем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аудиторной нагрузки 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этом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может быть снижен до 30 </a:t>
            </a:r>
            <a:r>
              <a:rPr lang="ru-RU" sz="22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ак.ч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 неделю.</a:t>
            </a:r>
          </a:p>
          <a:p>
            <a:pPr marL="0" indent="376238" algn="just">
              <a:buNone/>
            </a:pP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возможности рекомендуется устан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авливать для инвалидов и лиц с ограниченными возможностями здоровья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пятидневную учебную неделю.</a:t>
            </a:r>
          </a:p>
          <a:p>
            <a:pPr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3.2. Календарный учебный график</a:t>
            </a:r>
            <a:r>
              <a:rPr lang="ru-RU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календарном учебном графике указывается последовательность реализации адаптированной образовательной программы по годам, включая теоретическое обучение, в том числе адаптационные дисциплины, практики, промежуточные и государственную итоговую аттестации, каникулы.</a:t>
            </a:r>
          </a:p>
          <a:p>
            <a:pPr marL="0" indent="376238" algn="just">
              <a:buNone/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76238" algn="just">
              <a:buNone/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72560" cy="642942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3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3.3 Рабочие программы</a:t>
            </a:r>
          </a:p>
          <a:p>
            <a:pPr marL="269875" indent="26987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адаптированной образовательной программы - ППКРС:</a:t>
            </a:r>
          </a:p>
          <a:p>
            <a:pPr marL="269875" indent="269875" algn="just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Рабочие программы дисциплин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общепрофессионального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учебного цикла</a:t>
            </a:r>
          </a:p>
          <a:p>
            <a:pPr marL="269875" indent="269875" algn="just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Рабочие программы дисциплин адаптационного учебного цикла</a:t>
            </a:r>
          </a:p>
          <a:p>
            <a:pPr marL="269875" indent="269875" algn="just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Рабочие программы профессионального учебного цикл</a:t>
            </a:r>
          </a:p>
          <a:p>
            <a:pPr marL="269875" indent="269875" algn="just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Рабочая программа раздела "Физическая культура"</a:t>
            </a:r>
          </a:p>
          <a:p>
            <a:pPr marL="269875" indent="269875" algn="just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Программы учебной и производственных практик</a:t>
            </a:r>
          </a:p>
          <a:p>
            <a:pPr marL="269875" indent="269875" algn="just">
              <a:buFontTx/>
              <a:buChar char="-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Программа государственной итоговой аттестации</a:t>
            </a:r>
          </a:p>
          <a:p>
            <a:pPr marL="269875" indent="26987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адаптированной образовательной программы - ППССЗ:</a:t>
            </a:r>
          </a:p>
          <a:p>
            <a:pPr marL="269875" indent="26987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Рабочие программы учебных дисциплин общего гуманитарного и социально-экономического цикла</a:t>
            </a:r>
          </a:p>
          <a:p>
            <a:pPr marL="269875" indent="26987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Рабочие программы учебных дисциплин математического и общего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естественно-научного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цикла</a:t>
            </a:r>
          </a:p>
          <a:p>
            <a:pPr marL="269875" indent="26987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Рабочие программы дисциплин адаптационного учебного цикла</a:t>
            </a:r>
          </a:p>
          <a:p>
            <a:pPr marL="269875" indent="26987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Рабочие программы дисциплин и профессиональных модулей профессионального цикла</a:t>
            </a:r>
          </a:p>
          <a:p>
            <a:pPr marL="269875" indent="26987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Программы учебной и производственных практик</a:t>
            </a:r>
          </a:p>
          <a:p>
            <a:pPr marL="269875" indent="269875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Программа государственной итоговой аттестации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35798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При реализации указанных рабочих программ в рамках АОП необходимо предусмотреть специальные требования к условиям их реализации:</a:t>
            </a:r>
          </a:p>
          <a:p>
            <a:pPr marL="0" indent="360363"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- оборудование учебного кабинета для обучающихся с различными видами ограничений здоровья;</a:t>
            </a:r>
          </a:p>
          <a:p>
            <a:pPr marL="0" indent="360363"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- информационное обеспечение обучения, включающее предоставление учебных материалов в различных формах;</a:t>
            </a:r>
          </a:p>
          <a:p>
            <a:pPr marL="0" indent="360363" algn="just"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</a:rPr>
              <a:t>формы и методы контроля и оценки результатов обучения должны быть адаптированы для обучающихся инвалидов и обучающихся с ОВЗ.</a:t>
            </a:r>
          </a:p>
          <a:p>
            <a:pPr marL="0" indent="360363" algn="just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В АОП - ППКРС - </a:t>
            </a:r>
            <a:r>
              <a:rPr lang="ru-RU" sz="2000" b="1" dirty="0" smtClean="0">
                <a:solidFill>
                  <a:schemeClr val="bg1"/>
                </a:solidFill>
              </a:rPr>
              <a:t>в программе дисциплины, связанной с изучением информационных технологий</a:t>
            </a:r>
            <a:r>
              <a:rPr lang="ru-RU" sz="2000" dirty="0" smtClean="0">
                <a:solidFill>
                  <a:schemeClr val="bg1"/>
                </a:solidFill>
              </a:rPr>
              <a:t>, </a:t>
            </a:r>
            <a:r>
              <a:rPr lang="ru-RU" sz="2000" dirty="0" err="1" smtClean="0">
                <a:solidFill>
                  <a:schemeClr val="bg1"/>
                </a:solidFill>
              </a:rPr>
              <a:t>общепрофессионального</a:t>
            </a:r>
            <a:r>
              <a:rPr lang="ru-RU" sz="2000" dirty="0" smtClean="0">
                <a:solidFill>
                  <a:schemeClr val="bg1"/>
                </a:solidFill>
              </a:rPr>
              <a:t> учебного цикла необходимо предусмотреть разделы и темы, направленные на изучение универсальных информационных и коммуникационных технологий, </a:t>
            </a:r>
            <a:r>
              <a:rPr lang="ru-RU" sz="2000" b="1" dirty="0" err="1" smtClean="0">
                <a:solidFill>
                  <a:schemeClr val="bg1"/>
                </a:solidFill>
              </a:rPr>
              <a:t>ассистивных</a:t>
            </a:r>
            <a:r>
              <a:rPr lang="ru-RU" sz="2000" b="1" dirty="0" smtClean="0">
                <a:solidFill>
                  <a:schemeClr val="bg1"/>
                </a:solidFill>
              </a:rPr>
              <a:t> технологий</a:t>
            </a:r>
            <a:r>
              <a:rPr lang="ru-RU" sz="2000" dirty="0" smtClean="0">
                <a:solidFill>
                  <a:schemeClr val="bg1"/>
                </a:solidFill>
              </a:rPr>
              <a:t>, которые помогают компенсировать функциональные ограничения человека, альтернативных устройств ввода-вывода информации, вспомогательных устройств, вспомогательных и альтернативных программных средств.</a:t>
            </a:r>
          </a:p>
          <a:p>
            <a:pPr marL="0" indent="360363" algn="just">
              <a:buNone/>
            </a:pPr>
            <a:r>
              <a:rPr lang="ru-RU" sz="2000" u="sng" dirty="0" smtClean="0">
                <a:solidFill>
                  <a:schemeClr val="bg1"/>
                </a:solidFill>
              </a:rPr>
              <a:t>Рабочие программы адаптационных дисциплин составляются в том же формате, что и все рабочие программы других дисциплин. </a:t>
            </a:r>
          </a:p>
          <a:p>
            <a:pPr marL="0" indent="360363" algn="just">
              <a:buNone/>
            </a:pPr>
            <a:endParaRPr lang="ru-RU" sz="2000" dirty="0" smtClean="0"/>
          </a:p>
          <a:p>
            <a:pPr marL="0" indent="360363" algn="just"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329642" cy="6143668"/>
          </a:xfrm>
        </p:spPr>
        <p:txBody>
          <a:bodyPr>
            <a:noAutofit/>
          </a:bodyPr>
          <a:lstStyle/>
          <a:p>
            <a:pPr marL="0" indent="287338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Образовательной организации рекомендуется устанавливать самостоятельно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порядок и формы (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подвижные занятия адаптивной физкультурой в специально оборудованных спортивных, тренажерных и плавательных залах или на открытом воздухе)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освоения раздела/дисциплины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"Физическая культура"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инвалидов и лиц с ОВЗ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локальным нормативным актом образовательной организации,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могут быть предусмотрены дополнительные часы учебных занятий за счет вариативной части учебных циклов.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287338" algn="just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Рекомендуется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программу раздела/дисциплины включать </a:t>
            </a:r>
            <a:r>
              <a:rPr lang="ru-RU" sz="20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определенное количество часов, посвященных поддержанию здоровья и здорового образа жизни, технологиям </a:t>
            </a:r>
            <a:r>
              <a:rPr lang="ru-RU" sz="20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20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 учетом ограничений здоровья обучающихся.</a:t>
            </a:r>
          </a:p>
          <a:p>
            <a:pPr marL="0" indent="287338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программе раздела/дисциплины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должны быть прописаны </a:t>
            </a:r>
            <a:r>
              <a:rPr lang="ru-RU" sz="20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специальные требования к спортивной базе, обеспечивающие доступность и безопасность занятий.</a:t>
            </a:r>
          </a:p>
          <a:p>
            <a:pPr marL="0" indent="287338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Преподаватели Физической культуры должны иметь подготовку для занятий с инвалидами и лицами с ОВЗ. Группы для занятий рекомендуется формировать в зависимости от видов нарушений здоровья (зрения, слуха, опорно-двигательного аппарата, соматические заболевания).</a:t>
            </a:r>
          </a:p>
          <a:p>
            <a:pPr marL="0" indent="287338"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8643998" cy="6643710"/>
          </a:xfrm>
        </p:spPr>
        <p:txBody>
          <a:bodyPr>
            <a:normAutofit fontScale="92500" lnSpcReduction="10000"/>
          </a:bodyPr>
          <a:lstStyle/>
          <a:p>
            <a:pPr marL="0" indent="360363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4. «Контроль и оценка результатов освоения адаптированной образовательной программы»</a:t>
            </a:r>
          </a:p>
          <a:p>
            <a:pPr marL="0" indent="360363"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4.1 Текущий контроль и промежуточная аттестация 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Формы и процедуры текущего контроля успеваемости и промежуточной аттестации устанавливаются с учетом ограничений здоровья. 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Их рекомендуется доводить до сведения обучающихся в сроки, определенные в локальных нормативных актах образовательной организации, но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позднее первых двух месяцев от начала обучения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обучающегося инвалида или обучающегося с ограниченными возможностями здоровья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рекомендуется осуществление входного контроля,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 целью определения его способностей, особенностей восприятия и готовности к освоению учебного материала. </a:t>
            </a:r>
          </a:p>
          <a:p>
            <a:pPr marL="0" indent="360363" algn="just">
              <a:buNone/>
            </a:pP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Форма входного контроля и </a:t>
            </a:r>
            <a:r>
              <a:rPr lang="ru-RU" sz="24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помежуточной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аттестации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обучающихся инвалидов и обучающихся с ограниченными возможностями здоровья устанавливается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учетом индивидуальных психофизических особенностей (устно, письменно на бумаге, письменно на компьютере, в форме тестирования и т.п.). При необходимости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обучающимся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предоставляется дополнительное время для подготовки ответа.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72560" cy="6143668"/>
          </a:xfrm>
        </p:spPr>
        <p:txBody>
          <a:bodyPr>
            <a:normAutofit fontScale="85000" lnSpcReduction="20000"/>
          </a:bodyPr>
          <a:lstStyle/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Текущий контроль успеваемости осуществляется преподавателем и/или обучающимся инвалидом или обучающимся с ограниченными возможностями здоровья в процессе:</a:t>
            </a:r>
          </a:p>
          <a:p>
            <a:pPr marL="0" indent="360363"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проведения практических занятий и лабораторных работ, </a:t>
            </a:r>
          </a:p>
          <a:p>
            <a:pPr marL="0" indent="360363"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выполнения индивидуальных работ и домашних заданий, </a:t>
            </a:r>
          </a:p>
          <a:p>
            <a:pPr marL="0" indent="360363" algn="just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режиме тренировочного тестирования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целях получения информации: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 выполнении обучаемым требуемых действий в процессе учебной деятельности;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правильности выполнения требуемых действий;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соответствии формы действия данному этапу усвоения учебного материала; 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формировании действия с должной мерой обобщения, освоения (в том числе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автоматизированности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быстроты выполнения) и т.д.</a:t>
            </a:r>
          </a:p>
          <a:p>
            <a:pPr marL="0" indent="360363" algn="just">
              <a:buNone/>
            </a:pP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Текущий контроль успеваемости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обучающихся инвалидов и обучающихся с ограниченными возможностями здоровья имеет большое значение, поскольку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позволяет своевременно выявить затруднения и отставание в обучении и внести коррективы в учебную деятельность.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429684" cy="6143668"/>
          </a:xfrm>
        </p:spPr>
        <p:txBody>
          <a:bodyPr>
            <a:normAutofit fontScale="92500"/>
          </a:bodyPr>
          <a:lstStyle/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Промежуточная аттестация обучающихся осуществляется в форме зачетов и/или экзаменов. 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необходимости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рекомендуетс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предусмотреть для них увеличение времени на подготовку к зачетам и экзаменам, а также предоставлять дополнительное время для подготовки ответа на зачете/экзамене. Возможно установление индивидуальных графиков прохождения промежуточной аттестации.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необходимости промежуточная аттестация может проводиться в несколько этапов. 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этого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рекомендуется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использовать рубежный контроль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который является контрольной точкой по завершению изучения раздела или темы дисциплины, междисциплинарного курса, практик и ее разделов с целью оценивания уровня освоения программного материала. 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Формы и срок проведения рубежного контроля определяются преподавателем (мастером производственного обучения) с учетом индивидуальных психофизических особенностей обучающихся.</a:t>
            </a:r>
          </a:p>
          <a:p>
            <a:pPr marL="0" indent="360363" algn="just">
              <a:buNone/>
            </a:pPr>
            <a:endParaRPr lang="ru-RU" sz="2400" dirty="0" smtClean="0"/>
          </a:p>
          <a:p>
            <a:pPr marL="0" indent="360363"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01122" cy="6286544"/>
          </a:xfrm>
        </p:spPr>
        <p:txBody>
          <a:bodyPr>
            <a:normAutofit fontScale="92500" lnSpcReduction="20000"/>
          </a:bodyPr>
          <a:lstStyle/>
          <a:p>
            <a:pPr marL="0" indent="360363" algn="just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промежуточной аттестации по дисциплинам (междисциплинарным курсам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кроме преподавателей конкретной дисциплины (междисциплинарного курса)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качестве внешних экспертов необходимо привлекать преподавателей смежных дисциплин (курсов).</a:t>
            </a:r>
          </a:p>
          <a:p>
            <a:pPr marL="0" indent="360363" algn="just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оценки качества подготовки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обучающихся и выпускников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профессиональным модулям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необходимо привлекать в качестве внештатных экспертов работодателей.</a:t>
            </a:r>
          </a:p>
          <a:p>
            <a:pPr marL="0" indent="360363" algn="just">
              <a:buNone/>
            </a:pP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итоговая аттестация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выпускников, завершающих обучение по профессии/специальности СПО,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является обязательной, м</a:t>
            </a:r>
            <a:r>
              <a:rPr lang="ru-RU" sz="2400" u="sng" dirty="0" smtClean="0">
                <a:solidFill>
                  <a:schemeClr val="bg1"/>
                </a:solidFill>
              </a:rPr>
              <a:t>ожет проводиться с использованием дистанционных образовательных технологий</a:t>
            </a:r>
            <a:r>
              <a:rPr lang="ru-RU" sz="2400" dirty="0" smtClean="0">
                <a:solidFill>
                  <a:schemeClr val="bg1"/>
                </a:solidFill>
              </a:rPr>
              <a:t>, п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роводится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соответствии с Порядком проведения государственной итоговой аттестации по образовательным программам среднего профессионального образования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(Приказ Министерства образования и науки Российской Федерации от 16 августа 2013 г. N 968).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Для проведения ГИА разрабатывается программа, определяющая требования к содержанию, объему и структуре выпускной квалификационной работы, а также к процедуре ее защиты.</a:t>
            </a:r>
          </a:p>
          <a:p>
            <a:pPr marL="0" indent="360363" algn="just">
              <a:buNone/>
            </a:pPr>
            <a:endParaRPr lang="ru-RU" sz="24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357982"/>
          </a:xfrm>
        </p:spPr>
        <p:txBody>
          <a:bodyPr>
            <a:normAutofit/>
          </a:bodyPr>
          <a:lstStyle/>
          <a:p>
            <a:pPr marL="0" indent="360363" algn="just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4.2. Организация государственной итоговой аттестации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Процедура защиты выпускной квалификационной работы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выпускников-инвалидов и выпускников с ограниченными возможностями здоровья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должна предусматривать предоставление необходимых технических средств и при необходимости оказание технической помощи.</a:t>
            </a:r>
          </a:p>
          <a:p>
            <a:pPr marL="0" indent="360363" algn="just"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случае проведения государственного(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ых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экзамена(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ов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соответствии с ФГОС СПО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форма его (их) проведения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выпускников-инвалидов и выпускников с ограниченными возможностями здоровья 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устанавливается с учетом индивидуальных психофизических особенностей (устно, письменно на бумаге, письменно на компьютере, в форме тестирования и т.п.).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360363" algn="just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необходимости обучающимся предоставляется дополнительное время для подготовки ответа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643998" cy="621510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Раздел 5. «Обеспечение специальных условий для обучающихся инвалидов и обучающихся с ограниченными возможностями»</a:t>
            </a:r>
          </a:p>
          <a:p>
            <a:pPr marL="0" indent="360363" algn="ct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5.1 Кадровое обеспечени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pPr marL="0" indent="360363" algn="just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данном разделе описывается наличный кадровый состав, указывается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доля педагогических работников, прошедших повышение квалификации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 вопросам обучения инвалидов и лиц с ограниченными возможностями здоровья. Описывается кадровый состав и основные функции специалистов, привлекаемых к реализации АОП.</a:t>
            </a:r>
          </a:p>
          <a:p>
            <a:pPr marL="0" indent="360363" algn="just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Педагогические работники, участвующие в реализации АОП , должны быть ознакомлены с психофизическими особенностями обучающихся инвалидов и обучающихся с ограниченными возможностями здоровья и учитывать их при организации образовательного процесса.</a:t>
            </a:r>
          </a:p>
          <a:p>
            <a:pPr marL="0" indent="360363" algn="just"/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 реализации адаптированной образовательной программы привлекаются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24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тьюторы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психологи (педагоги-психологи, специальные психологи), социальные педагоги (социальные работники), специалисты по специальным техническим и программным средствам обучения, а также при необходимости сурдопедагоги, </a:t>
            </a:r>
            <a:r>
              <a:rPr lang="ru-RU" sz="24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сурдопереводчики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тифлопедагоги, </a:t>
            </a:r>
            <a:r>
              <a:rPr lang="ru-RU" sz="2400" u="sng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тифлосурдопереводчики</a:t>
            </a:r>
            <a:r>
              <a:rPr lang="ru-RU" sz="24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sz="24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64371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950" b="1" dirty="0" smtClean="0">
                <a:solidFill>
                  <a:srgbClr val="002060"/>
                </a:solidFill>
              </a:rPr>
              <a:t>5.2 Учебно-методическое и информационное обеспечение</a:t>
            </a:r>
          </a:p>
          <a:p>
            <a:pPr marL="0" indent="360363" algn="just">
              <a:buNone/>
            </a:pPr>
            <a:r>
              <a:rPr lang="ru-RU" sz="1950" dirty="0" smtClean="0">
                <a:solidFill>
                  <a:schemeClr val="bg1"/>
                </a:solidFill>
              </a:rPr>
              <a:t>АОП должна быть обеспечена учебно-методической документацией по всем дисциплинам, междисциплинарным курсам и профессиональным модулям в соответствии с требованиями ФГОС СПО по профессии/специальности.</a:t>
            </a:r>
          </a:p>
          <a:p>
            <a:pPr marL="0" indent="360363" algn="just">
              <a:buNone/>
            </a:pPr>
            <a:r>
              <a:rPr lang="ru-RU" sz="1950" u="sng" dirty="0" smtClean="0">
                <a:solidFill>
                  <a:schemeClr val="bg1"/>
                </a:solidFill>
              </a:rPr>
              <a:t>Доступ к информационным и библиографическим ресурсам в сети Интернет для каждого обучающегося</a:t>
            </a:r>
            <a:r>
              <a:rPr lang="ru-RU" sz="1950" dirty="0" smtClean="0">
                <a:solidFill>
                  <a:schemeClr val="bg1"/>
                </a:solidFill>
              </a:rPr>
              <a:t> инвалида или обучающегося с ограниченными возможностями здоровья </a:t>
            </a:r>
            <a:r>
              <a:rPr lang="ru-RU" sz="1950" b="1" dirty="0" smtClean="0">
                <a:solidFill>
                  <a:schemeClr val="bg1"/>
                </a:solidFill>
              </a:rPr>
              <a:t>должен быть обеспечен </a:t>
            </a:r>
            <a:r>
              <a:rPr lang="ru-RU" sz="1950" u="sng" dirty="0" smtClean="0">
                <a:solidFill>
                  <a:schemeClr val="bg1"/>
                </a:solidFill>
              </a:rPr>
              <a:t>предоставлением ему не менее чем одного учебного, методического печатного и/или электронного издания по каждой дисциплине, междисциплинарному курсу, профессиональному модулю в формах, адаптированных к ограничениям их здоровья (включая электронные базы периодических изданий).</a:t>
            </a:r>
          </a:p>
          <a:p>
            <a:pPr marL="0" indent="360363" algn="just">
              <a:buNone/>
            </a:pPr>
            <a:r>
              <a:rPr lang="ru-RU" sz="1950" dirty="0" smtClean="0">
                <a:solidFill>
                  <a:schemeClr val="bg1"/>
                </a:solidFill>
              </a:rPr>
              <a:t>Библиотечный фонд помимо учебной литературы должен включать официальные, справочно-библиографические и периодические издания. </a:t>
            </a:r>
            <a:r>
              <a:rPr lang="ru-RU" sz="1950" b="1" dirty="0" smtClean="0">
                <a:solidFill>
                  <a:schemeClr val="bg1"/>
                </a:solidFill>
              </a:rPr>
              <a:t>Рекомендуется обеспечить к ним доступ </a:t>
            </a:r>
            <a:r>
              <a:rPr lang="ru-RU" sz="1950" dirty="0" smtClean="0">
                <a:solidFill>
                  <a:schemeClr val="bg1"/>
                </a:solidFill>
              </a:rPr>
              <a:t>обучающихся инвалидов и обучающихся с ограниченными возможностями </a:t>
            </a:r>
            <a:r>
              <a:rPr lang="ru-RU" sz="1950" u="sng" dirty="0" smtClean="0">
                <a:solidFill>
                  <a:schemeClr val="bg1"/>
                </a:solidFill>
              </a:rPr>
              <a:t>здоровья с использованием специальных технических и программных средств.</a:t>
            </a:r>
          </a:p>
          <a:p>
            <a:pPr marL="0" indent="360363" algn="just">
              <a:buNone/>
            </a:pPr>
            <a:r>
              <a:rPr lang="ru-RU" sz="1950" u="sng" dirty="0" smtClean="0">
                <a:solidFill>
                  <a:schemeClr val="bg1"/>
                </a:solidFill>
              </a:rPr>
              <a:t>Во время самостоятельной подго</a:t>
            </a:r>
            <a:r>
              <a:rPr lang="ru-RU" sz="1950" dirty="0" smtClean="0">
                <a:solidFill>
                  <a:schemeClr val="bg1"/>
                </a:solidFill>
              </a:rPr>
              <a:t>товки обучающиеся инвалиды и обучающиеся с ограниченными возможностями здоровья </a:t>
            </a:r>
            <a:r>
              <a:rPr lang="ru-RU" sz="1950" b="1" dirty="0" smtClean="0">
                <a:solidFill>
                  <a:schemeClr val="bg1"/>
                </a:solidFill>
              </a:rPr>
              <a:t>должны быть обеспечены </a:t>
            </a:r>
            <a:r>
              <a:rPr lang="ru-RU" sz="1950" u="sng" dirty="0" smtClean="0">
                <a:solidFill>
                  <a:schemeClr val="bg1"/>
                </a:solidFill>
              </a:rPr>
              <a:t>доступом к сети Интернет.</a:t>
            </a:r>
          </a:p>
          <a:p>
            <a:endParaRPr lang="ru-RU" sz="2000" u="sng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8572560" cy="6215106"/>
          </a:xfrm>
        </p:spPr>
        <p:txBody>
          <a:bodyPr>
            <a:noAutofit/>
          </a:bodyPr>
          <a:lstStyle/>
          <a:p>
            <a:pPr marL="0" indent="269875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5.3 Материально-техническое обеспечение</a:t>
            </a:r>
          </a:p>
          <a:p>
            <a:pPr marL="0" indent="2698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Материально-техническое обеспечение реализации АОП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должно отвечат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ь не только общим требованиям, определенным в ФГОС СПО по профессии/специальности, но и </a:t>
            </a:r>
            <a:r>
              <a:rPr lang="ru-RU" sz="20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особым образовательным потребностям каждой категории обучающихся инвалидов и обучающихся с ограниченными возможностями здоровья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2698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структуре материально-технического обеспечения образовательного процесса каждой категории обучающихся инвалидов и обучающихся с ограниченными возможности здоровья должна быть отражена специфика требований к доступной среде, в том числе:</a:t>
            </a:r>
          </a:p>
          <a:p>
            <a:pPr marL="0" indent="2698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организации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безбарьерной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архитектурной среды образовательной организации;</a:t>
            </a:r>
          </a:p>
          <a:p>
            <a:pPr marL="0" indent="2698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организации рабочего места обучающегося;</a:t>
            </a:r>
          </a:p>
          <a:p>
            <a:pPr marL="0" indent="2698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техническим и программным средствам общего и специального назначения.</a:t>
            </a:r>
          </a:p>
          <a:p>
            <a:pPr marL="0" indent="269875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Учебные кабинеты, мастерские, специализированные лаборатории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должны быть оснащены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современным </a:t>
            </a:r>
            <a:r>
              <a:rPr lang="ru-RU" sz="20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оборудованием и учебными местами с техническими средствами обучения для обучающихся с различными видами ограничений здоровья.</a:t>
            </a:r>
          </a:p>
          <a:p>
            <a:pPr marL="0" indent="269875"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429420"/>
          </a:xfrm>
        </p:spPr>
        <p:txBody>
          <a:bodyPr>
            <a:noAutofit/>
          </a:bodyPr>
          <a:lstStyle/>
          <a:p>
            <a:pPr marL="0" indent="376238" algn="ctr">
              <a:buNone/>
            </a:pP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5.4 Требования к организации практики обучающихся инвалидов и обучающихся с ограниченными возможностями здоровья</a:t>
            </a:r>
          </a:p>
          <a:p>
            <a:pPr marL="0" indent="376238" algn="just">
              <a:buNone/>
            </a:pP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АОП реализуются все виды практик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предусмотренные в соответствующем ФГОС СПО по профессии/специальности.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Цели и задачи, программы и формы отчетности по каждому виду практики определяются образовательной организацией самостоятельно.</a:t>
            </a:r>
          </a:p>
          <a:p>
            <a:pPr marL="0" indent="376238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Форма проведения практики устанавливается образовательной организацией с учетом особенностей психофизического развития, индивидуальных возможностей и состояния здоровья.</a:t>
            </a:r>
          </a:p>
          <a:p>
            <a:pPr marL="0" indent="376238" algn="just">
              <a:buNone/>
            </a:pP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определении мест прохождения учебной и производственных практик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должны учитываться </a:t>
            </a: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рекомендации, данные по результатам медико-социальной экспертизы, содержащиеся в индивидуальной программе реабилитации инвалида, относительно рекомендованных условий и видов труда.</a:t>
            </a:r>
          </a:p>
          <a:p>
            <a:pPr marL="0" indent="376238" algn="just">
              <a:buNone/>
            </a:pPr>
            <a:r>
              <a:rPr lang="ru-RU" sz="22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необходимости для прохождения практики инвалидами создаются специальные рабочие места. </a:t>
            </a:r>
            <a:endParaRPr lang="ru-RU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572560" cy="6215106"/>
          </a:xfrm>
        </p:spPr>
        <p:txBody>
          <a:bodyPr>
            <a:noAutofit/>
          </a:bodyPr>
          <a:lstStyle/>
          <a:p>
            <a:pPr marL="0" indent="360363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5.5 Характеристика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социокультурной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среды образовательной организации, обеспечивающей социальную адаптацию обучающихся инвалидов и обучающихся с ограниченными возможностями здоровья</a:t>
            </a:r>
          </a:p>
          <a:p>
            <a:pPr marL="0" indent="360363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данном подразделе описываются:</a:t>
            </a:r>
          </a:p>
          <a:p>
            <a:pPr marL="0" indent="360363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основные виды сопровождения учебного процесса инвалидов и лиц с ограниченными возможностями здоровья (организационно-педагогического, психолого-педагогического, профилактически-оздоровительного, социального и др.);</a:t>
            </a:r>
          </a:p>
          <a:p>
            <a:pPr marL="0" indent="360363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возможности участия обучающихся инвалидов и обучающихся с ограниченными возможностями здоровья в студенческом самоуправлении, в работе общественных организаций, спортивных секциях и творческих клубах;</a:t>
            </a:r>
          </a:p>
          <a:p>
            <a:pPr marL="0" indent="360363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возможности участия обучающихся инвалидов и обучающихся с ограниченными возможностями здоровья в олимпиадах и конкурсах профессионального мастерства.</a:t>
            </a:r>
          </a:p>
          <a:p>
            <a:pPr marL="0" indent="360363"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Образовательная организация по своему усмотрению в данном разделе указывает другие формы воспитательной работы, социальной поддержки обучающихся инвалидов и обучающихся с ограниченными возможностями здоровья, реализуемые в образовательной организации.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643998" cy="635798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Рекомендации по реализации АОП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Варианты реализации адаптированных образовательных программ:</a:t>
            </a:r>
          </a:p>
          <a:p>
            <a:pPr marL="0" indent="287338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обучающийся инвалид или обучающийся с ограниченными возможностями здоровья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учится в инклюзивной группе, изучая тот же самый набор дисциплин и в те же сроки обучения,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что и остальные обучающиеся. В этом случае АОП направлена на создание специальных условий для реализации его особых образовательных потребностей;</a:t>
            </a:r>
          </a:p>
          <a:p>
            <a:pPr marL="0" indent="287338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обучающиеся инвалиды или обучающиеся с ограниченными возможностями здоровья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учатся в отдельной группе в те же сроки обучения, что и остальные обучающиеся, или увеличенные сроки обучения.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этом случае в АОП вводятся адаптационные дисциплины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а также обеспечиваются специальные условия для реализации их особых образовательных потребностей;</a:t>
            </a:r>
          </a:p>
          <a:p>
            <a:pPr marL="0" indent="287338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обучающийся инвалид или обучающийся с ограниченными возможностями здоровья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обучается по индивидуальному учебному плану, в том числе с использованием дистанционных образовательных технологий.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этом случае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возможно освоение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им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образовательной программы в увеличенные сроки обучения и введение в АОП адаптационных дисциплин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предусматриваются специальные условия для реализации его особых образовательных потребностей.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572560" cy="6143668"/>
          </a:xfrm>
        </p:spPr>
        <p:txBody>
          <a:bodyPr>
            <a:normAutofit fontScale="77500" lnSpcReduction="20000"/>
          </a:bodyPr>
          <a:lstStyle/>
          <a:p>
            <a:pPr marL="0" indent="4492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Реализация АОП в обязательном порядке должна предусматривать создание в образовательной организации 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специальных условий, которые включают в себя:</a:t>
            </a:r>
          </a:p>
          <a:p>
            <a:pPr marL="0" indent="449263" algn="just">
              <a:buFontTx/>
              <a:buChar char="-"/>
            </a:pP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общие условия для всех обучающихся инвалидов и обучающихся с ограниченными возможностями здоровья;</a:t>
            </a:r>
          </a:p>
          <a:p>
            <a:pPr marL="0" indent="449263" algn="just">
              <a:buFontTx/>
              <a:buChar char="-"/>
            </a:pP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специфические условия для конкретных категорий лиц с различными нарушениями здоровья и обеспечивать реализацию их особых образовательных потребностей.</a:t>
            </a:r>
          </a:p>
          <a:p>
            <a:pPr marL="0" indent="4492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Педагогические работники, должны владеть педагогическими технологиями инклюзивного обучения и методами их использования в работе с инклюзивными группами обучающихся. Необходимо предусмотреть для них обязательное прохождение профессиональной переподготовки или повышение квалификации в области технологий инклюзивного образования, специальной педагогики или специальной психологии.</a:t>
            </a:r>
          </a:p>
          <a:p>
            <a:pPr marL="0" indent="449263" algn="just">
              <a:buNone/>
            </a:pPr>
            <a:r>
              <a:rPr lang="ru-RU" b="1" dirty="0" smtClean="0">
                <a:solidFill>
                  <a:schemeClr val="bg1"/>
                </a:solidFill>
              </a:rPr>
              <a:t>Для оказания помощи в освоении учебного материала, объяснения и подкрепления содержания модулей, для дополнительных индивидуальных консультаций и занятий </a:t>
            </a:r>
            <a:r>
              <a:rPr lang="ru-RU" dirty="0" smtClean="0">
                <a:solidFill>
                  <a:schemeClr val="bg1"/>
                </a:solidFill>
              </a:rPr>
              <a:t>с обучающимися инвалидами и обучающимися с ограниченными возможностями здоровья </a:t>
            </a:r>
            <a:r>
              <a:rPr lang="ru-RU" u="sng" dirty="0" smtClean="0">
                <a:solidFill>
                  <a:schemeClr val="bg1"/>
                </a:solidFill>
              </a:rPr>
              <a:t>рекомендуется привлекать </a:t>
            </a:r>
            <a:r>
              <a:rPr lang="ru-RU" u="sng" dirty="0" err="1" smtClean="0">
                <a:solidFill>
                  <a:schemeClr val="bg1"/>
                </a:solidFill>
              </a:rPr>
              <a:t>тьюторов</a:t>
            </a:r>
            <a:r>
              <a:rPr lang="ru-RU" u="sng" dirty="0" smtClean="0">
                <a:solidFill>
                  <a:schemeClr val="bg1"/>
                </a:solidFill>
              </a:rPr>
              <a:t> - преподавателей, владеющих предметом и являющихся ассистентом преподавателя по изучаемому курсу (или обучающихся старших курсов, хорошо знающих предмет).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501122" cy="6286544"/>
          </a:xfrm>
        </p:spPr>
        <p:txBody>
          <a:bodyPr>
            <a:normAutofit fontScale="85000" lnSpcReduction="10000"/>
          </a:bodyPr>
          <a:lstStyle/>
          <a:p>
            <a:pPr marL="0" indent="376238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Рекомендуется уделять внимание индивидуальной работе преподавателя с обучающимися инвалидами и обучающимися с ограниченными возможностями здоровья. Под индивидуальной работой подразумевается две формы взаимодействия с преподавателем, мастером производственного обучения: индивидуальная учебная работа (консультации), т.е. дополнительное разъяснение учебного материала и углубленное изучение материала с теми обучающимися, которые в этом заинтересованы, и индивидуальная воспитательная работа.</a:t>
            </a:r>
          </a:p>
          <a:p>
            <a:pPr marL="0" indent="376238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 проведении учебных занятий рекомендуется использование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мультимедийных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комплексов, электронных учебников и учебных пособий, адаптированных к ограничениям здоровья обучающихся.</a:t>
            </a:r>
          </a:p>
          <a:p>
            <a:pPr marL="0" indent="376238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случае применения электронного обучения, дистанционных образовательных технологий каждый обучающийся в течение всего периода обучения должен быть обеспечен индивидуальным неограниченным доступом к электронной информационно-образовательной среде с использованием специальных технических и программных средств, содержащей все электронные образовательные ресурсы, перечисленные в рабочих программах дисциплин, модулей, практик.</a:t>
            </a:r>
          </a:p>
          <a:p>
            <a:pPr marL="0" indent="376238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715436" cy="6429420"/>
          </a:xfrm>
        </p:spPr>
        <p:txBody>
          <a:bodyPr>
            <a:noAutofit/>
          </a:bodyPr>
          <a:lstStyle/>
          <a:p>
            <a:pPr marL="0" indent="449263" algn="just">
              <a:spcBef>
                <a:spcPts val="0"/>
              </a:spcBef>
              <a:buNone/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Обучающиеся должны быть обеспечены печатными и электронными образовательными ресурсами (программы, учебники, учебные пособия, материалы для самостоятельной работы и т.д.) в формах, адаптированных к ограничениям их здоровья и восприятия информации:</a:t>
            </a:r>
          </a:p>
          <a:p>
            <a:pPr marL="0" indent="449263" algn="just"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лиц с нарушениями зрения: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печатной форме увеличенным шрифтом;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форме электронного документа;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форме </a:t>
            </a:r>
            <a:r>
              <a:rPr lang="ru-RU" sz="2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аудиофайла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печатной форме на языке Брайля;</a:t>
            </a:r>
          </a:p>
          <a:p>
            <a:pPr marL="0" indent="449263" algn="just"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лиц с нарушениями слуха: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печатной форме;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форме электронного документа;</a:t>
            </a:r>
          </a:p>
          <a:p>
            <a:pPr marL="0" indent="449263" algn="just"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лиц с нарушениями опорно-двигательного аппарата: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печатной форме;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форме электронного документа;</a:t>
            </a:r>
          </a:p>
          <a:p>
            <a:pPr marL="0" indent="449263" algn="just">
              <a:spcBef>
                <a:spcPts val="0"/>
              </a:spcBef>
            </a:pP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 форме </a:t>
            </a:r>
            <a:r>
              <a:rPr lang="ru-RU" sz="2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аудиофайла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449263" algn="just">
              <a:spcBef>
                <a:spcPts val="0"/>
              </a:spcBef>
              <a:buNone/>
            </a:pPr>
            <a:r>
              <a:rPr 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лиц с нервно-психическими нарушениями 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(расстройства </a:t>
            </a:r>
            <a:r>
              <a:rPr lang="ru-RU" sz="2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аутистического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спектра, нарушения психического развития) рекомендуется использовать текст с иллюстрациями, </a:t>
            </a:r>
            <a:r>
              <a:rPr lang="ru-RU" sz="2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мультимедийные</a:t>
            </a:r>
            <a:r>
              <a:rPr lang="ru-RU" sz="2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материалы.</a:t>
            </a:r>
          </a:p>
          <a:p>
            <a:pPr marL="0" indent="449263" algn="just">
              <a:spcBef>
                <a:spcPts val="0"/>
              </a:spcBef>
              <a:buNone/>
            </a:pP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643998" cy="6357982"/>
          </a:xfrm>
        </p:spPr>
        <p:txBody>
          <a:bodyPr>
            <a:normAutofit fontScale="70000" lnSpcReduction="20000"/>
          </a:bodyPr>
          <a:lstStyle/>
          <a:p>
            <a:pPr marL="0" indent="360363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Рекомендуется оборудование специальных учебных мест в лекционных аудиториях, кабинетах для практических занятий, учебных мастерских, библиотеке и иных помещениях в образовательной организации для обучающихся инвалидов и обучающихся с ограниченными возможностями здоровья. </a:t>
            </a:r>
          </a:p>
          <a:p>
            <a:pPr marL="0" indent="360363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каждом помещении, где обучаются инвалиды и лица с ограниченными возможностями здоровья, рекомендуется предусматривать соответствующее количество мест для таких обучающихся.</a:t>
            </a:r>
          </a:p>
          <a:p>
            <a:pPr marL="0" indent="360363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Учебная аудитория, в которой обучаются лица с нарушением слуха, должна быть оборудована </a:t>
            </a:r>
            <a:r>
              <a:rPr lang="ru-RU" sz="3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радиоклассом</a:t>
            </a: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компьютерной техникой, аудиотехникой (акустический усилитель и колонки), видеотехникой (</a:t>
            </a:r>
            <a:r>
              <a:rPr lang="ru-RU" sz="3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мультимедийный</a:t>
            </a: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проектор, телевизор), электронной доской, </a:t>
            </a:r>
            <a:r>
              <a:rPr lang="ru-RU" sz="3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документ-камерой</a:t>
            </a: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мультимедийной</a:t>
            </a: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системой.</a:t>
            </a:r>
          </a:p>
          <a:p>
            <a:pPr marL="0" indent="360363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Обучение лиц с нарушениями слуха предполагает использование </a:t>
            </a:r>
            <a:r>
              <a:rPr lang="ru-RU" sz="3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мультимедийных</a:t>
            </a: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средств и других технических средств приема-передачи учебной информации в доступных формах.</a:t>
            </a:r>
          </a:p>
          <a:p>
            <a:pPr marL="0" indent="360363" algn="just">
              <a:buNone/>
            </a:pPr>
            <a:r>
              <a:rPr lang="ru-RU" sz="3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обучающихся с нарушениями опорно-двигательного аппарата в лекционных и учебных аудиториях необходимо предусмотреть передвижные, регулируемые парты с источником питания для индивидуальных технических средств, обеспечивающие реализацию эргономических принципов.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643998" cy="6357982"/>
          </a:xfrm>
        </p:spPr>
        <p:txBody>
          <a:bodyPr>
            <a:normAutofit fontScale="85000" lnSpcReduction="20000"/>
          </a:bodyPr>
          <a:lstStyle/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слабовидящих обучающихся в лекционных и учебных аудиториях необходимо предусмотреть возможность просмотра удаленных объектов (например, текста на доске или слайда на экране) при помощи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видеоувеличителей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для удаленного просмотра. Обучение лиц с нарушениями зрения предполагает использование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брайлевской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компьютерной техники, электронных луп, программ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невизуального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доступа к информации, программ-синтезаторов речи и других технических средств приема-передачи учебной информации в доступных формах.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Оснащение (оборудование) специальных рабочих мест для практики обучающихся инвалидов осуществляется индивидуально для конкретного инвалида, а также для группы инвалидов, имеющих однотипные нарушения функций организма и ограничения жизнедеятельности.</a:t>
            </a:r>
          </a:p>
          <a:p>
            <a:pPr marL="0" indent="360363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Специальные рабочие места для прохождения практики инвалидами оснащаются с учетом их нарушенных функций и ограничений жизнедеятельности в соответствии с основными требованиями к такому оснащению (оборудованию) указанных рабочих мест, определенными федеральным органом исполнительной власти, осуществляющим функции по выработке и реализации государственной политики и нормативно-правовому регулированию в сфере труда и социальной защиты населения.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643998" cy="6286544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Образовательная организация должна быть обеспечена необходимым комплектом программного обеспечения, адаптированного при необходимости для обучающихся инвалидов и обучающихся с ОВЗ. </a:t>
            </a:r>
          </a:p>
          <a:p>
            <a:pPr marL="0" indent="3603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случае лицензирования программного обеспечения образовательная организация должна иметь количество лицензий, необходимое для обеспечения аудиторной и внеаудиторной работы обучающихся инвалидов и обучающихся с ОВЗ.</a:t>
            </a:r>
          </a:p>
          <a:p>
            <a:pPr marL="0" indent="3603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безбарьерной</a:t>
            </a: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среды в образовательной организации и студенческих общежитиях должно учитывать потребности следующих категорий инвалидов и лиц с ОВЗ: с нарушениями зрения, с нарушениями слуха, с нарушениями опорно-двигательного аппарата.</a:t>
            </a:r>
          </a:p>
          <a:p>
            <a:pPr marL="0" indent="360363" algn="just">
              <a:buNone/>
            </a:pPr>
            <a:r>
              <a:rPr lang="ru-RU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Это включает обеспечение доступности прилегающей к образовательной организации территории, входных путей, путей перемещения внутри здания, наличие оборудованных санитарно-гигиенических помещений, системы сигнализации и оповещения для обучающихся инвалидов и обучающихся с ОВЗ.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42942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Аннотация примерной программы дисциплины «Адаптивные информационные и коммуникационные технологии»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результате освоения дисциплины  обучающийся инвалид или обучающийся с ОВЗ  должен: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уметь: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работать с программными средствами универсального назначения, соответствующими современным требованиям;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использовать индивидуальные слуховые аппараты и звукоусиливающую аппаратуру (студенты с нарушениями слуха);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использовать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брайлевскую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технику,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видеоувеличители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программы синтезаторы речи, программы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невизуального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доступа к информации (студенты с нарушениями зрения);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использовать адаптированную компьютерную технику, альтернативные устройства ввода информации, специальное программное обеспечение (студенты с нарушениями опорно-двигательного аппарата);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осуществлять выбор способа представления информации в соответствии с учебными задачами;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иллюстрировать учебные работы с использованием средств информационных технологий; 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использовать альтернативные средства коммуникации в учебной и будущей профессиональной деятельности;</a:t>
            </a:r>
          </a:p>
          <a:p>
            <a:pPr algn="just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6286544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использовать специальные информационные и коммуникационные технологии в индивидуальной и коллективной учебной и будущей профессиональной деятельности;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использовать приобретенные знания и умения в учебной и будущей профессиональной деятельности для эффективной организации индивидуального информационного пространства;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знать: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основы современных информационных технологий переработки и преобразования текстовой, табличной, графической и другой информации;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современное состояние уровня и направлений развития технических и программных средств универсального и специального назначения;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приемы использования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сурдотехнических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тифлотехнических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средств реабилитации (студенты с нарушениями слуха/ с нарушением зрения);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приемы использования компьютерной техники, оснащенной альтернативными устройствами ввода-вывода информации (студенты с нарушениями опорно-двигательного аппарата);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приемы поиска информации и преобразования ее в формат, наиболее подходящий для восприятия с учетом ограничений здоровья.</a:t>
            </a:r>
          </a:p>
          <a:p>
            <a:pPr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66"/>
            <a:ext cx="8643998" cy="621510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Наименование разделов дисциплины: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Особенности информационных технологий для людей с ограниченными возможностями здоровья.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Тифлотехнические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средства.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Сурдотехнические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средства.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Адаптированная компьютерная техника.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Дистанционные образовательные технологии.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Информационные и коммуникационные технологии как средства коммуникации,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 Технологии работы с информацией.</a:t>
            </a:r>
          </a:p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 Использование адаптивных технологий в учебном процессе.</a:t>
            </a:r>
          </a:p>
          <a:p>
            <a:pPr>
              <a:buNone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Содержимое 2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/>
          <a:lstStyle/>
          <a:p>
            <a:pPr algn="ctr" eaLnBrk="1" hangingPunct="1">
              <a:buFont typeface="Georgia" pitchFamily="18" charset="0"/>
              <a:buNone/>
            </a:pPr>
            <a:endParaRPr lang="ru-RU" sz="6000" dirty="0" smtClean="0"/>
          </a:p>
          <a:p>
            <a:pPr algn="ctr" eaLnBrk="1" hangingPunct="1">
              <a:buFont typeface="Georgia" pitchFamily="18" charset="0"/>
              <a:buNone/>
            </a:pPr>
            <a:endParaRPr lang="ru-RU" sz="6000" dirty="0" smtClean="0"/>
          </a:p>
          <a:p>
            <a:pPr algn="ctr" eaLnBrk="1" hangingPunct="1">
              <a:buFont typeface="Georgia" pitchFamily="18" charset="0"/>
              <a:buNone/>
            </a:pPr>
            <a:r>
              <a:rPr lang="ru-RU" sz="6000" dirty="0" smtClean="0">
                <a:solidFill>
                  <a:srgbClr val="002060"/>
                </a:solidFill>
              </a:rPr>
              <a:t>Спасибо за внимание!</a:t>
            </a:r>
          </a:p>
          <a:p>
            <a:pPr algn="r" eaLnBrk="1" hangingPunct="1">
              <a:buFont typeface="Georgia" pitchFamily="18" charset="0"/>
              <a:buNone/>
            </a:pPr>
            <a:endParaRPr lang="ru-RU" dirty="0" smtClean="0">
              <a:solidFill>
                <a:srgbClr val="002060"/>
              </a:solidFill>
            </a:endParaRPr>
          </a:p>
          <a:p>
            <a:pPr algn="r" eaLnBrk="1" hangingPunct="1">
              <a:buFont typeface="Georgia" pitchFamily="18" charset="0"/>
              <a:buNone/>
            </a:pPr>
            <a:r>
              <a:rPr lang="ru-RU" dirty="0" smtClean="0">
                <a:solidFill>
                  <a:srgbClr val="002060"/>
                </a:solidFill>
              </a:rPr>
              <a:t>тел: 89372007429</a:t>
            </a:r>
          </a:p>
          <a:p>
            <a:pPr algn="r" eaLnBrk="1" hangingPunct="1">
              <a:buFont typeface="Georgia" pitchFamily="18" charset="0"/>
              <a:buNone/>
            </a:pPr>
            <a:r>
              <a:rPr lang="en-US" dirty="0" smtClean="0">
                <a:solidFill>
                  <a:srgbClr val="002060"/>
                </a:solidFill>
              </a:rPr>
              <a:t>panda_samara63@mail.ru </a:t>
            </a:r>
            <a:r>
              <a:rPr lang="ru-RU" sz="6000" dirty="0" smtClean="0">
                <a:solidFill>
                  <a:srgbClr val="002060"/>
                </a:solidFill>
              </a:rPr>
              <a:t> </a:t>
            </a:r>
          </a:p>
          <a:p>
            <a:pPr eaLnBrk="1" hangingPunct="1">
              <a:buFont typeface="Georgia" pitchFamily="18" charset="0"/>
              <a:buNone/>
            </a:pPr>
            <a:endParaRPr lang="ru-RU" dirty="0" smtClean="0"/>
          </a:p>
          <a:p>
            <a:pPr eaLnBrk="1" hangingPunct="1">
              <a:buFont typeface="Georgia" pitchFamily="18" charset="0"/>
              <a:buNone/>
            </a:pPr>
            <a:endParaRPr lang="ru-RU" dirty="0" smtClean="0"/>
          </a:p>
          <a:p>
            <a:pPr algn="r" eaLnBrk="1" hangingPunct="1">
              <a:buFont typeface="Georgia" pitchFamily="18" charset="0"/>
              <a:buNone/>
            </a:pPr>
            <a:endParaRPr lang="ru-RU" dirty="0" smtClean="0"/>
          </a:p>
          <a:p>
            <a:pPr algn="r" eaLnBrk="1" hangingPunct="1">
              <a:buFont typeface="Georgia" pitchFamily="18" charset="0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590</TotalTime>
  <Words>6257</Words>
  <Application>Microsoft Office PowerPoint</Application>
  <PresentationFormat>Экран (4:3)</PresentationFormat>
  <Paragraphs>351</Paragraphs>
  <Slides>56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58" baseType="lpstr">
      <vt:lpstr>Бумажная</vt:lpstr>
      <vt:lpstr>1_Тема Office</vt:lpstr>
      <vt:lpstr>«Разработка адаптированных образовательных программ и адаптивных дисциплин в рамках реализации инклюзивного обучения»»</vt:lpstr>
      <vt:lpstr>Разработка адаптированных образовательных программ и адаптивных дисциплин в рамках реализации инклюзивного обучения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Евгения</cp:lastModifiedBy>
  <cp:revision>65</cp:revision>
  <dcterms:created xsi:type="dcterms:W3CDTF">2019-03-12T19:24:00Z</dcterms:created>
  <dcterms:modified xsi:type="dcterms:W3CDTF">2019-03-22T10:17:27Z</dcterms:modified>
</cp:coreProperties>
</file>