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4" r:id="rId9"/>
    <p:sldId id="271" r:id="rId10"/>
    <p:sldId id="263" r:id="rId11"/>
    <p:sldId id="262" r:id="rId12"/>
    <p:sldId id="265" r:id="rId13"/>
    <p:sldId id="270" r:id="rId14"/>
    <p:sldId id="266" r:id="rId15"/>
    <p:sldId id="272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D25885C-13F9-48EB-9D00-68431C03838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9E50621-DF38-4E4A-849F-EEE58C8D37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C:\Users\Марина\Desktop\800px-Городецкая_роспись_на_доске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274">
            <a:off x="5260931" y="631274"/>
            <a:ext cx="330517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2094">
            <a:off x="6684441" y="3835209"/>
            <a:ext cx="2434259" cy="325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-45719"/>
            <a:ext cx="4437113" cy="45719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4" name="Picture 2" descr="C:\Users\Марина\Desktop\SAM_20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2133">
            <a:off x="603771" y="446793"/>
            <a:ext cx="2866145" cy="390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596" y="260646"/>
            <a:ext cx="2860548" cy="401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C:\Users\Марина\Desktop\DSC_01762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918783"/>
            <a:ext cx="3734101" cy="30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Марина\Desktop\SAM_2038 — копия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1403">
            <a:off x="125790" y="3730836"/>
            <a:ext cx="2669872" cy="330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076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975881"/>
            <a:ext cx="5637010" cy="882119"/>
          </a:xfrm>
        </p:spPr>
        <p:txBody>
          <a:bodyPr/>
          <a:lstStyle/>
          <a:p>
            <a:r>
              <a:rPr lang="ru-RU" sz="1800" b="1" dirty="0">
                <a:solidFill>
                  <a:srgbClr val="000000"/>
                </a:solidFill>
                <a:latin typeface="Calibri"/>
                <a:cs typeface="Arial"/>
              </a:rPr>
              <a:t>Разработала мастер п/о Носова О.П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11663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Государственное профессионально образовательное учреждение социального обеспечения « Нижегородское училище- интернат»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03240" y="1474862"/>
            <a:ext cx="60304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600" b="1" dirty="0">
                <a:ln w="12700">
                  <a:solidFill>
                    <a:srgbClr val="675D59"/>
                  </a:solidFill>
                </a:ln>
                <a:solidFill>
                  <a:srgbClr val="CC33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Arial"/>
              </a:rPr>
              <a:t>Оживка птиц городецкой росписи</a:t>
            </a:r>
            <a:endParaRPr lang="ru-RU" altLang="ru-RU" sz="6600" b="1" dirty="0">
              <a:solidFill>
                <a:srgbClr val="CC3300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289473" cy="4393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97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319257" y="260648"/>
            <a:ext cx="5824743" cy="5505792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Цели и задачи: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Учебная: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научить правильно и последовательно выполнять оживку птиц городецкого орнамента;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уметь применять простые элементы росписи в оживке птиц;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 smtClean="0">
                <a:solidFill>
                  <a:srgbClr val="C84340">
                    <a:lumMod val="50000"/>
                  </a:srgbClr>
                </a:solidFill>
                <a:latin typeface="Calibri"/>
              </a:rPr>
              <a:t>гармонично подбирать </a:t>
            </a: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цветовые сочетания оживки и </a:t>
            </a:r>
            <a:r>
              <a:rPr lang="ru-RU" sz="2000" dirty="0" smtClean="0">
                <a:solidFill>
                  <a:srgbClr val="C84340">
                    <a:lumMod val="50000"/>
                  </a:srgbClr>
                </a:solidFill>
                <a:latin typeface="Calibri"/>
              </a:rPr>
              <a:t>птицы, применяя </a:t>
            </a: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ранее полученные знания.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Развивающая: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развивать творческие способности, практические навыки в оживке городецких птиц, уметь анализировать свою работу, проводить сравнение одного с другим.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Воспитательная: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solidFill>
                  <a:srgbClr val="C84340">
                    <a:lumMod val="50000"/>
                  </a:srgbClr>
                </a:solidFill>
                <a:latin typeface="Calibri"/>
              </a:rPr>
              <a:t>воспитывать художественный вкус, интерес к народному искусству.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97" y="908720"/>
            <a:ext cx="3127375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84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04664"/>
            <a:ext cx="6788224" cy="557780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200" b="1" dirty="0">
                <a:solidFill>
                  <a:srgbClr val="CC3300"/>
                </a:solidFill>
                <a:latin typeface="Calibri"/>
                <a:ea typeface="+mj-ea"/>
                <a:cs typeface="Arial"/>
              </a:rPr>
              <a:t>Оснащение урока</a:t>
            </a:r>
            <a:r>
              <a:rPr lang="ru-RU" sz="3200" b="1" dirty="0" smtClean="0">
                <a:solidFill>
                  <a:srgbClr val="CC3300"/>
                </a:solidFill>
                <a:latin typeface="Calibri"/>
                <a:ea typeface="+mj-ea"/>
                <a:cs typeface="Arial"/>
              </a:rPr>
              <a:t>:</a:t>
            </a:r>
            <a:endParaRPr lang="ru-RU" sz="2800" dirty="0" smtClean="0">
              <a:solidFill>
                <a:srgbClr val="C84340">
                  <a:lumMod val="50000"/>
                </a:srgbClr>
              </a:solidFill>
              <a:latin typeface="Calibri"/>
              <a:cs typeface="Arial"/>
            </a:endParaRP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краски гуашевые;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кисти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беличьи №2;</a:t>
            </a:r>
          </a:p>
          <a:p>
            <a:pPr marL="285750" lvl="0" indent="-28575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ветошь;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200" b="1" dirty="0">
                <a:solidFill>
                  <a:srgbClr val="CC3300"/>
                </a:solidFill>
                <a:latin typeface="Calibri"/>
                <a:ea typeface="+mj-ea"/>
                <a:cs typeface="Arial"/>
              </a:rPr>
              <a:t>дидактический материал: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dirty="0">
                <a:solidFill>
                  <a:srgbClr val="C84340">
                    <a:lumMod val="50000"/>
                  </a:srgbClr>
                </a:solidFill>
                <a:latin typeface="Calibri"/>
                <a:cs typeface="Arial"/>
              </a:rPr>
              <a:t>- 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разработанные эскизы городецкой росписи с мотивом «Птица»;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- 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инструктирование к уроку,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-  образцы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элементов оживки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птиц; </a:t>
            </a: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образцы птиц городецкого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орнамента;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Arial"/>
            </a:endParaRPr>
          </a:p>
          <a:p>
            <a:pPr marL="457200" lvl="0" indent="-457200"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Arial"/>
              </a:rPr>
              <a:t>городецкие изделия с птицами .</a:t>
            </a:r>
          </a:p>
        </p:txBody>
      </p:sp>
      <p:pic>
        <p:nvPicPr>
          <p:cNvPr id="4" name="Picture 4" descr="C:\Users\Марина\Desktop\Работа\Городец из интернета\140402819_0_5a297_a9b7c6ed_XL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4365"/>
            <a:ext cx="3384376" cy="325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94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692696"/>
            <a:ext cx="6428184" cy="5217760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4000" b="1" dirty="0">
                <a:solidFill>
                  <a:srgbClr val="CC3300"/>
                </a:solidFill>
                <a:latin typeface="Calibri"/>
                <a:ea typeface="+mj-ea"/>
                <a:cs typeface="Arial"/>
              </a:rPr>
              <a:t>Вопросы к уроку:</a:t>
            </a:r>
            <a:br>
              <a:rPr lang="ru-RU" sz="4000" b="1" dirty="0">
                <a:solidFill>
                  <a:srgbClr val="CC3300"/>
                </a:solidFill>
                <a:latin typeface="Calibri"/>
                <a:ea typeface="+mj-ea"/>
                <a:cs typeface="Arial"/>
              </a:rPr>
            </a:b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1. Назовите этапы выполнения городецкой росписи?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2. Какой краской выполняется подмалевка, </a:t>
            </a:r>
            <a:r>
              <a:rPr lang="ru-RU" alt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тенежка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, оживка?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3. Какими элементами выполняется </a:t>
            </a:r>
            <a:r>
              <a:rPr lang="ru-RU" alt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тенежка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4. Какими </a:t>
            </a:r>
            <a:r>
              <a:rPr lang="ru-RU" alt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элементами </a:t>
            </a: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выполняется оживка?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5. Назовите птиц городецкой росписи.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742" y="116632"/>
            <a:ext cx="308777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01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00836" y="175253"/>
            <a:ext cx="6336704" cy="108012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 Птицы </a:t>
            </a:r>
            <a:r>
              <a:rPr lang="ru-RU" altLang="ru-RU" sz="2400" dirty="0">
                <a:solidFill>
                  <a:srgbClr val="000000"/>
                </a:solidFill>
                <a:latin typeface="Arial" charset="0"/>
                <a:cs typeface="Arial" charset="0"/>
              </a:rPr>
              <a:t>Городецкой росписи пишутся очень условно, стилизовано, но тем не менее они узнаваемы.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64" y="3205534"/>
            <a:ext cx="2495952" cy="355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60648"/>
            <a:ext cx="28606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989" y="1772816"/>
            <a:ext cx="2862170" cy="38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Марина\Desktop\img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772816"/>
            <a:ext cx="2738278" cy="390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76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1771" y="35238"/>
            <a:ext cx="86827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0" lang="ru-RU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Оживки в городецких птицах отличаются от хохломских. Даже название вроде бы одинаковых операций по разному звучат: в хохломе – </a:t>
            </a:r>
            <a:r>
              <a:rPr kumimoji="0" lang="ru-RU" alt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разживка</a:t>
            </a:r>
            <a:r>
              <a:rPr kumimoji="0" lang="ru-RU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в Городце – оживка. Если в хохломских птицах </a:t>
            </a:r>
            <a:r>
              <a:rPr kumimoji="0" lang="ru-RU" altLang="ru-RU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разживки</a:t>
            </a:r>
            <a:r>
              <a:rPr kumimoji="0" lang="ru-RU" alt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более плотные, насыщенные, частые, то в городецких птицах – более легкие и простые, много простых скобок.</a:t>
            </a:r>
          </a:p>
        </p:txBody>
      </p:sp>
      <p:pic>
        <p:nvPicPr>
          <p:cNvPr id="3074" name="Picture 2" descr="C:\Users\Марина\Desktop\167160185ec03c1e25cfd1a60e0baa8c--russian-folk-popular[1]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43562"/>
            <a:ext cx="4330358" cy="412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51879"/>
            <a:ext cx="2595753" cy="420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022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72137"/>
            <a:ext cx="4059527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29307" y="260648"/>
            <a:ext cx="45019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Оживка выполняется, как правило белилами.</a:t>
            </a:r>
          </a:p>
          <a:p>
            <a:r>
              <a:rPr lang="ru-RU" sz="2400" dirty="0"/>
              <a:t>Чтобы оживить птиц, необходимо выполнить на них простые элементы имитирующие и обозначающие глаза, перья, элементы крыльев, хвоста.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0509">
            <a:off x="4115699" y="2937677"/>
            <a:ext cx="5129115" cy="421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008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76672"/>
            <a:ext cx="8208912" cy="1185312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prstClr val="black"/>
                </a:solidFill>
              </a:rPr>
              <a:t>Для </a:t>
            </a:r>
            <a:r>
              <a:rPr lang="ru-RU" sz="2400" dirty="0">
                <a:solidFill>
                  <a:prstClr val="black"/>
                </a:solidFill>
              </a:rPr>
              <a:t>этого применяются простые элементы </a:t>
            </a:r>
            <a:r>
              <a:rPr lang="ru-RU" sz="2400" dirty="0" smtClean="0">
                <a:solidFill>
                  <a:prstClr val="black"/>
                </a:solidFill>
              </a:rPr>
              <a:t>росписи</a:t>
            </a:r>
            <a:r>
              <a:rPr lang="ru-RU" sz="2400" dirty="0">
                <a:solidFill>
                  <a:prstClr val="black"/>
                </a:solidFill>
              </a:rPr>
              <a:t>: скобки, штрихи, нажимы, сеточка, штриховка, усики, </a:t>
            </a:r>
            <a:r>
              <a:rPr lang="ru-RU" sz="2400" dirty="0" err="1">
                <a:solidFill>
                  <a:prstClr val="black"/>
                </a:solidFill>
              </a:rPr>
              <a:t>травочные</a:t>
            </a:r>
            <a:r>
              <a:rPr lang="ru-RU" sz="2400" dirty="0">
                <a:solidFill>
                  <a:prstClr val="black"/>
                </a:solidFill>
              </a:rPr>
              <a:t> мазки, волнообразные линии.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schemeClr val="tx1"/>
                </a:solidFill>
              </a:rPr>
              <a:t>Все </a:t>
            </a:r>
            <a:r>
              <a:rPr lang="ru-RU" sz="2400" dirty="0">
                <a:solidFill>
                  <a:schemeClr val="tx1"/>
                </a:solidFill>
              </a:rPr>
              <a:t>эти элементы в разных сочетаниях применяются при оживке городецких птиц.</a:t>
            </a:r>
          </a:p>
        </p:txBody>
      </p:sp>
      <p:pic>
        <p:nvPicPr>
          <p:cNvPr id="1026" name="Picture 2" descr="C:\Users\Марина\Desktop\Работа\123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564904"/>
            <a:ext cx="626469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81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076056" y="359171"/>
            <a:ext cx="34563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</a:t>
            </a:r>
            <a:r>
              <a:rPr lang="ru-RU" sz="2800" dirty="0" smtClean="0"/>
              <a:t>Вариантов оживки Городецких птиц очень много, все зависит от фантазии самого художника, его восприятия окружающего мира.</a:t>
            </a:r>
          </a:p>
          <a:p>
            <a:r>
              <a:rPr lang="ru-RU" sz="2800" dirty="0" smtClean="0"/>
              <a:t>  Оживки, выполненные белилами, часто оттеняются желтой краской.</a:t>
            </a:r>
          </a:p>
          <a:p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441474" cy="616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474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1116" y="268490"/>
            <a:ext cx="4817340" cy="347472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4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  Оживка </a:t>
            </a:r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птиц начинается с головы. Сначала </a:t>
            </a:r>
            <a:r>
              <a:rPr lang="ru-RU" altLang="ru-RU" sz="24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необходимо обозначить </a:t>
            </a:r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глаз. Чтобы </a:t>
            </a:r>
            <a:r>
              <a:rPr lang="ru-RU" altLang="ru-RU" sz="24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выделить голову </a:t>
            </a:r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от туловища, мы делаем небольшие штрихи, следующие штрихи будут по нарастающей </a:t>
            </a:r>
            <a:r>
              <a:rPr lang="ru-RU" altLang="ru-RU" sz="24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больше в размере. Или это могут быть скобки, волнообразные линии, сеточка.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2400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ru-RU" altLang="ru-RU" sz="2400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 Если у птицы есть гребешок, то оживляем его тонкими линиями – усиками.</a:t>
            </a:r>
            <a:endParaRPr lang="ru-RU" dirty="0"/>
          </a:p>
        </p:txBody>
      </p:sp>
      <p:pic>
        <p:nvPicPr>
          <p:cNvPr id="2052" name="Picture 4" descr="C:\Users\Марина\Desktop\Работа\Городец из интернета\140402819_0_5a297_a9b7c6ed_XL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3447"/>
            <a:ext cx="3955118" cy="380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Марина\Desktop\рисун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5" y="4005064"/>
            <a:ext cx="8412679" cy="206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043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</a:t>
            </a:r>
            <a:r>
              <a:rPr lang="ru-RU" sz="2400" dirty="0"/>
              <a:t>Живот птицы часто </a:t>
            </a:r>
            <a:r>
              <a:rPr lang="ru-RU" sz="2400" dirty="0" smtClean="0"/>
              <a:t>оживляют </a:t>
            </a:r>
            <a:r>
              <a:rPr lang="ru-RU" sz="2400" dirty="0"/>
              <a:t>скобками и простыми тычками, выполняемые самой кистью.</a:t>
            </a:r>
          </a:p>
          <a:p>
            <a:r>
              <a:rPr lang="ru-RU" sz="2400" dirty="0" smtClean="0"/>
              <a:t>Крылья</a:t>
            </a:r>
            <a:r>
              <a:rPr lang="ru-RU" sz="2400" dirty="0"/>
              <a:t>, как правило начинают выполнять с петельки, затем вокруг нее часто выполняются </a:t>
            </a:r>
            <a:r>
              <a:rPr lang="ru-RU" sz="2400" dirty="0" smtClean="0"/>
              <a:t>нажимы или скобки со штриховкой.</a:t>
            </a:r>
            <a:endParaRPr lang="ru-RU" sz="2400" dirty="0"/>
          </a:p>
          <a:p>
            <a:r>
              <a:rPr lang="ru-RU" sz="2400" dirty="0"/>
              <a:t>   </a:t>
            </a:r>
            <a:endParaRPr lang="ru-RU" sz="24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8929238" cy="422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759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352928" cy="214565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Хвост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можно выполнять по разному, используя нажимы, усики, мазки.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Если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птица выполнена светлыми красками, например голубой, розовой, тогда оживку можно выполнить более темной краской по тону, или темной и белилами одновременно.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95190"/>
            <a:ext cx="7373104" cy="442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987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62944" y="116632"/>
            <a:ext cx="50291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</a:rPr>
              <a:t>Вопросы по закреплению    материала: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Что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сложнее: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разживка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птиц хохломской росписи или оживки птиц городецкой росписи? 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Какие простые элементы применяются при оживке?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какой части птицы начинается оживка?</a:t>
            </a:r>
          </a:p>
          <a:p>
            <a:pPr marL="457200" indent="-457200">
              <a:buFontTx/>
              <a:buChar char="-"/>
            </a:pP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FontTx/>
              <a:buChar char="-"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6"/>
            <a:ext cx="3934746" cy="522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8807" y="3671451"/>
            <a:ext cx="51731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Какой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краской кроме белил пользуются художники когда выполняют оживку?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Как выполняется оживка на светлых птицах?</a:t>
            </a:r>
          </a:p>
          <a:p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50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31500"/>
            <a:ext cx="6400800" cy="347472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200" b="1" dirty="0">
                <a:solidFill>
                  <a:srgbClr val="C00000"/>
                </a:solidFill>
                <a:latin typeface="Calibri"/>
              </a:rPr>
              <a:t>Требования к качеству работы: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- руки во время работы должны быть чистыми, чтобы не испачкать работу;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- работа должна быть выполнена аккуратно;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- элементы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оживки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должны быть выполнены четко, не сливаясь.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890" y="3480868"/>
            <a:ext cx="3347864" cy="322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Марина\Desktop\городецкая-0010-panno-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61707"/>
            <a:ext cx="2218995" cy="304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459" y="3484317"/>
            <a:ext cx="2319893" cy="322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949" y="288155"/>
            <a:ext cx="2761481" cy="276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955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3777" y="476672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Подведение итогов урока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403681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flipV="1">
            <a:off x="1115616" y="332656"/>
            <a:ext cx="288032" cy="7200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412776"/>
            <a:ext cx="56166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Сегодня на уроке я научил(ась)</a:t>
            </a:r>
            <a:r>
              <a:rPr lang="ru-RU" dirty="0" err="1" smtClean="0"/>
              <a:t>ся</a:t>
            </a:r>
            <a:r>
              <a:rPr lang="ru-RU" dirty="0" smtClean="0"/>
              <a:t> -                                             </a:t>
            </a:r>
          </a:p>
          <a:p>
            <a:endParaRPr lang="ru-RU" dirty="0" smtClean="0"/>
          </a:p>
          <a:p>
            <a:r>
              <a:rPr lang="ru-RU" dirty="0" smtClean="0"/>
              <a:t>Мне было интересно на уроке -</a:t>
            </a:r>
          </a:p>
          <a:p>
            <a:r>
              <a:rPr lang="ru-RU" dirty="0" smtClean="0"/>
              <a:t> </a:t>
            </a:r>
          </a:p>
          <a:p>
            <a:r>
              <a:rPr lang="ru-RU" dirty="0"/>
              <a:t>Я был(а) уверена в своих </a:t>
            </a:r>
            <a:r>
              <a:rPr lang="ru-RU" dirty="0" smtClean="0"/>
              <a:t>силах -</a:t>
            </a:r>
          </a:p>
          <a:p>
            <a:endParaRPr lang="ru-RU" dirty="0" smtClean="0"/>
          </a:p>
          <a:p>
            <a:r>
              <a:rPr lang="ru-RU" dirty="0"/>
              <a:t>Я, считаю, что у меня все </a:t>
            </a:r>
            <a:r>
              <a:rPr lang="ru-RU" dirty="0" smtClean="0"/>
              <a:t>получилось -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понравился </a:t>
            </a:r>
            <a:r>
              <a:rPr lang="ru-RU" dirty="0" smtClean="0"/>
              <a:t>урок -</a:t>
            </a:r>
          </a:p>
          <a:p>
            <a:endParaRPr lang="ru-RU" dirty="0" smtClean="0"/>
          </a:p>
          <a:p>
            <a:r>
              <a:rPr lang="ru-RU" dirty="0"/>
              <a:t>Мне было трудно на </a:t>
            </a:r>
            <a:r>
              <a:rPr lang="ru-RU" dirty="0" smtClean="0"/>
              <a:t>уроке -</a:t>
            </a:r>
          </a:p>
          <a:p>
            <a:endParaRPr lang="ru-RU" dirty="0" smtClean="0"/>
          </a:p>
          <a:p>
            <a:r>
              <a:rPr lang="ru-RU" dirty="0" smtClean="0"/>
              <a:t>Сегодня </a:t>
            </a:r>
            <a:r>
              <a:rPr lang="ru-RU" dirty="0"/>
              <a:t>на уроке я </a:t>
            </a:r>
            <a:r>
              <a:rPr lang="ru-RU" dirty="0" smtClean="0"/>
              <a:t>поставил(а) </a:t>
            </a:r>
            <a:r>
              <a:rPr lang="ru-RU" dirty="0"/>
              <a:t>себе </a:t>
            </a:r>
            <a:r>
              <a:rPr lang="ru-RU" dirty="0" smtClean="0"/>
              <a:t>оценку -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25889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1129</TotalTime>
  <Words>591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marinanmvnn@yandex.ru</dc:creator>
  <cp:lastModifiedBy>marinanmvnn@yandex.ru</cp:lastModifiedBy>
  <cp:revision>59</cp:revision>
  <dcterms:created xsi:type="dcterms:W3CDTF">2020-02-10T18:06:22Z</dcterms:created>
  <dcterms:modified xsi:type="dcterms:W3CDTF">2020-12-01T17:02:49Z</dcterms:modified>
</cp:coreProperties>
</file>