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283" r:id="rId3"/>
    <p:sldId id="322" r:id="rId4"/>
    <p:sldId id="285" r:id="rId5"/>
    <p:sldId id="284" r:id="rId6"/>
    <p:sldId id="286" r:id="rId7"/>
    <p:sldId id="298" r:id="rId8"/>
    <p:sldId id="299" r:id="rId9"/>
    <p:sldId id="300" r:id="rId10"/>
    <p:sldId id="257" r:id="rId11"/>
    <p:sldId id="301" r:id="rId12"/>
    <p:sldId id="287" r:id="rId13"/>
    <p:sldId id="259" r:id="rId14"/>
    <p:sldId id="289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26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  <p:sldId id="320" r:id="rId35"/>
    <p:sldId id="288" r:id="rId36"/>
    <p:sldId id="321" r:id="rId37"/>
    <p:sldId id="264" r:id="rId38"/>
    <p:sldId id="292" r:id="rId39"/>
    <p:sldId id="294" r:id="rId40"/>
    <p:sldId id="277" r:id="rId41"/>
    <p:sldId id="291" r:id="rId42"/>
    <p:sldId id="293" r:id="rId43"/>
    <p:sldId id="323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956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D8C5E3-6E5B-4959-AC33-1D6F8B33EC83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9845E2B6-B1E5-46E5-A88C-2803A5FCD8CC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Эмоциональная разрядка</a:t>
          </a:r>
          <a:endParaRPr lang="ru-RU" b="1" dirty="0">
            <a:solidFill>
              <a:schemeClr val="bg1"/>
            </a:solidFill>
          </a:endParaRPr>
        </a:p>
      </dgm:t>
    </dgm:pt>
    <dgm:pt modelId="{F045EC51-8D92-4A76-B429-A603CF8DA581}" type="parTrans" cxnId="{8FE72251-FB7F-4644-ABEF-465489D127E2}">
      <dgm:prSet/>
      <dgm:spPr/>
      <dgm:t>
        <a:bodyPr/>
        <a:lstStyle/>
        <a:p>
          <a:endParaRPr lang="ru-RU"/>
        </a:p>
      </dgm:t>
    </dgm:pt>
    <dgm:pt modelId="{03EA9E5E-7996-4D8F-8293-F6FAB75D4456}" type="sibTrans" cxnId="{8FE72251-FB7F-4644-ABEF-465489D127E2}">
      <dgm:prSet/>
      <dgm:spPr/>
      <dgm:t>
        <a:bodyPr/>
        <a:lstStyle/>
        <a:p>
          <a:endParaRPr lang="ru-RU"/>
        </a:p>
      </dgm:t>
    </dgm:pt>
    <dgm:pt modelId="{6338C74B-6576-4472-BA0E-A3D4ED5FD56F}">
      <dgm:prSet phldrT="[Текст]"/>
      <dgm:spPr/>
      <dgm:t>
        <a:bodyPr/>
        <a:lstStyle/>
        <a:p>
          <a:r>
            <a:rPr lang="ru-RU" b="1" dirty="0" smtClean="0">
              <a:solidFill>
                <a:schemeClr val="accent1"/>
              </a:solidFill>
            </a:rPr>
            <a:t>Оскорбление, унижение</a:t>
          </a:r>
          <a:endParaRPr lang="ru-RU" b="1" dirty="0">
            <a:solidFill>
              <a:schemeClr val="accent1"/>
            </a:solidFill>
          </a:endParaRPr>
        </a:p>
      </dgm:t>
    </dgm:pt>
    <dgm:pt modelId="{37A11DA5-9989-42AC-B6F2-6B11204B4832}" type="parTrans" cxnId="{DF4C764F-A8C4-423E-BD36-78219A6D4915}">
      <dgm:prSet/>
      <dgm:spPr/>
      <dgm:t>
        <a:bodyPr/>
        <a:lstStyle/>
        <a:p>
          <a:endParaRPr lang="ru-RU"/>
        </a:p>
      </dgm:t>
    </dgm:pt>
    <dgm:pt modelId="{58D63EB9-0CF8-471B-9548-403167C3DA0E}" type="sibTrans" cxnId="{DF4C764F-A8C4-423E-BD36-78219A6D4915}">
      <dgm:prSet/>
      <dgm:spPr/>
      <dgm:t>
        <a:bodyPr/>
        <a:lstStyle/>
        <a:p>
          <a:endParaRPr lang="ru-RU"/>
        </a:p>
      </dgm:t>
    </dgm:pt>
    <dgm:pt modelId="{15FFA1FA-1543-4A27-B235-0963C6C6BCD4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Демонстрация агрессии</a:t>
          </a:r>
          <a:endParaRPr lang="ru-RU" b="1" dirty="0">
            <a:solidFill>
              <a:schemeClr val="bg1"/>
            </a:solidFill>
          </a:endParaRPr>
        </a:p>
      </dgm:t>
    </dgm:pt>
    <dgm:pt modelId="{B0457B29-A23D-4921-8583-9E0B90E888A5}" type="parTrans" cxnId="{EA05768B-3F78-41C6-B9D4-47A7463DD745}">
      <dgm:prSet/>
      <dgm:spPr/>
      <dgm:t>
        <a:bodyPr/>
        <a:lstStyle/>
        <a:p>
          <a:endParaRPr lang="ru-RU"/>
        </a:p>
      </dgm:t>
    </dgm:pt>
    <dgm:pt modelId="{A7B35363-1391-461E-B386-5D953C341001}" type="sibTrans" cxnId="{EA05768B-3F78-41C6-B9D4-47A7463DD745}">
      <dgm:prSet/>
      <dgm:spPr/>
      <dgm:t>
        <a:bodyPr/>
        <a:lstStyle/>
        <a:p>
          <a:endParaRPr lang="ru-RU"/>
        </a:p>
      </dgm:t>
    </dgm:pt>
    <dgm:pt modelId="{3697253A-AC6D-42D4-9BAC-D326E4273808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Демонстрация отсутствия страха</a:t>
          </a:r>
          <a:endParaRPr lang="ru-RU" b="1" dirty="0">
            <a:solidFill>
              <a:schemeClr val="bg1"/>
            </a:solidFill>
          </a:endParaRPr>
        </a:p>
      </dgm:t>
    </dgm:pt>
    <dgm:pt modelId="{3E132595-4EAE-48D8-9376-8BF567C5433A}" type="parTrans" cxnId="{4283461A-1FAF-4F6A-A518-73E016607A91}">
      <dgm:prSet/>
      <dgm:spPr/>
      <dgm:t>
        <a:bodyPr/>
        <a:lstStyle/>
        <a:p>
          <a:endParaRPr lang="ru-RU"/>
        </a:p>
      </dgm:t>
    </dgm:pt>
    <dgm:pt modelId="{1EC45805-F674-4516-A6C1-3CAFD2B006A1}" type="sibTrans" cxnId="{4283461A-1FAF-4F6A-A518-73E016607A91}">
      <dgm:prSet/>
      <dgm:spPr/>
      <dgm:t>
        <a:bodyPr/>
        <a:lstStyle/>
        <a:p>
          <a:endParaRPr lang="ru-RU"/>
        </a:p>
      </dgm:t>
    </dgm:pt>
    <dgm:pt modelId="{CB52E000-57AB-4BAD-8489-9C8CC6BCF4D8}">
      <dgm:prSet phldrT="[Текст]"/>
      <dgm:spPr/>
      <dgm:t>
        <a:bodyPr/>
        <a:lstStyle/>
        <a:p>
          <a:r>
            <a:rPr lang="ru-RU" b="1" dirty="0" smtClean="0">
              <a:solidFill>
                <a:schemeClr val="tx2"/>
              </a:solidFill>
            </a:rPr>
            <a:t>Демонстрация раскованности</a:t>
          </a:r>
          <a:endParaRPr lang="ru-RU" b="1" dirty="0">
            <a:solidFill>
              <a:schemeClr val="tx2"/>
            </a:solidFill>
          </a:endParaRPr>
        </a:p>
      </dgm:t>
    </dgm:pt>
    <dgm:pt modelId="{7019B7F0-05B6-4416-A6EF-BCFAE73BE8F6}" type="parTrans" cxnId="{FB93C59F-EBF5-4734-8CB9-0CBB4467DE6B}">
      <dgm:prSet/>
      <dgm:spPr/>
      <dgm:t>
        <a:bodyPr/>
        <a:lstStyle/>
        <a:p>
          <a:endParaRPr lang="ru-RU"/>
        </a:p>
      </dgm:t>
    </dgm:pt>
    <dgm:pt modelId="{391A6AF0-E930-4A00-9959-8CC8F4E79B53}" type="sibTrans" cxnId="{FB93C59F-EBF5-4734-8CB9-0CBB4467DE6B}">
      <dgm:prSet/>
      <dgm:spPr/>
      <dgm:t>
        <a:bodyPr/>
        <a:lstStyle/>
        <a:p>
          <a:endParaRPr lang="ru-RU"/>
        </a:p>
      </dgm:t>
    </dgm:pt>
    <dgm:pt modelId="{64635F8B-CEAB-433A-876A-14726B5070B0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Скудность лексического запаса</a:t>
          </a:r>
          <a:endParaRPr lang="ru-RU" b="1" dirty="0">
            <a:solidFill>
              <a:schemeClr val="bg1"/>
            </a:solidFill>
          </a:endParaRPr>
        </a:p>
      </dgm:t>
    </dgm:pt>
    <dgm:pt modelId="{3EBEEF36-1B00-437D-87F8-5C934E59228C}" type="parTrans" cxnId="{7E0F6CCE-5E23-4ABE-8F76-1B49080E474B}">
      <dgm:prSet/>
      <dgm:spPr/>
      <dgm:t>
        <a:bodyPr/>
        <a:lstStyle/>
        <a:p>
          <a:endParaRPr lang="ru-RU"/>
        </a:p>
      </dgm:t>
    </dgm:pt>
    <dgm:pt modelId="{1AFE6308-3F5A-4D46-807F-FFE22309A863}" type="sibTrans" cxnId="{7E0F6CCE-5E23-4ABE-8F76-1B49080E474B}">
      <dgm:prSet/>
      <dgm:spPr/>
      <dgm:t>
        <a:bodyPr/>
        <a:lstStyle/>
        <a:p>
          <a:endParaRPr lang="ru-RU"/>
        </a:p>
      </dgm:t>
    </dgm:pt>
    <dgm:pt modelId="{C8DF9A93-31B7-4F03-8BD2-DC7C23F55881}" type="pres">
      <dgm:prSet presAssocID="{F2D8C5E3-6E5B-4959-AC33-1D6F8B33EC8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B1F756-2195-41D9-AFC2-297042AD7F27}" type="pres">
      <dgm:prSet presAssocID="{9845E2B6-B1E5-46E5-A88C-2803A5FCD8C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E20BDA-53FB-4877-A40A-75C2F8725ED5}" type="pres">
      <dgm:prSet presAssocID="{03EA9E5E-7996-4D8F-8293-F6FAB75D4456}" presName="sibTrans" presStyleCnt="0"/>
      <dgm:spPr/>
    </dgm:pt>
    <dgm:pt modelId="{2A1D1650-56F7-44DF-9FEF-89154875505E}" type="pres">
      <dgm:prSet presAssocID="{6338C74B-6576-4472-BA0E-A3D4ED5FD56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B56D7A-0F80-49D2-8BA4-D4126191431E}" type="pres">
      <dgm:prSet presAssocID="{58D63EB9-0CF8-471B-9548-403167C3DA0E}" presName="sibTrans" presStyleCnt="0"/>
      <dgm:spPr/>
    </dgm:pt>
    <dgm:pt modelId="{16D7ED10-DAEA-46AC-A722-53F7F8F06C73}" type="pres">
      <dgm:prSet presAssocID="{15FFA1FA-1543-4A27-B235-0963C6C6BCD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099C3-5C6A-4145-B7B9-D3093A765E6F}" type="pres">
      <dgm:prSet presAssocID="{A7B35363-1391-461E-B386-5D953C341001}" presName="sibTrans" presStyleCnt="0"/>
      <dgm:spPr/>
    </dgm:pt>
    <dgm:pt modelId="{350E8637-9DDD-4EEE-8D73-DEB46B98B7B4}" type="pres">
      <dgm:prSet presAssocID="{3697253A-AC6D-42D4-9BAC-D326E427380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2F1967-B059-4A09-9E92-BD9BD3B48830}" type="pres">
      <dgm:prSet presAssocID="{1EC45805-F674-4516-A6C1-3CAFD2B006A1}" presName="sibTrans" presStyleCnt="0"/>
      <dgm:spPr/>
    </dgm:pt>
    <dgm:pt modelId="{20D239E0-DBA0-4603-9690-2F5C6353D5EE}" type="pres">
      <dgm:prSet presAssocID="{CB52E000-57AB-4BAD-8489-9C8CC6BCF4D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F6D5D1-716D-4810-AE92-75041D7DDE1E}" type="pres">
      <dgm:prSet presAssocID="{391A6AF0-E930-4A00-9959-8CC8F4E79B53}" presName="sibTrans" presStyleCnt="0"/>
      <dgm:spPr/>
    </dgm:pt>
    <dgm:pt modelId="{FCFF3D50-FB20-4880-ABC8-6D47E9829D09}" type="pres">
      <dgm:prSet presAssocID="{64635F8B-CEAB-433A-876A-14726B5070B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83461A-1FAF-4F6A-A518-73E016607A91}" srcId="{F2D8C5E3-6E5B-4959-AC33-1D6F8B33EC83}" destId="{3697253A-AC6D-42D4-9BAC-D326E4273808}" srcOrd="3" destOrd="0" parTransId="{3E132595-4EAE-48D8-9376-8BF567C5433A}" sibTransId="{1EC45805-F674-4516-A6C1-3CAFD2B006A1}"/>
    <dgm:cxn modelId="{EA05768B-3F78-41C6-B9D4-47A7463DD745}" srcId="{F2D8C5E3-6E5B-4959-AC33-1D6F8B33EC83}" destId="{15FFA1FA-1543-4A27-B235-0963C6C6BCD4}" srcOrd="2" destOrd="0" parTransId="{B0457B29-A23D-4921-8583-9E0B90E888A5}" sibTransId="{A7B35363-1391-461E-B386-5D953C341001}"/>
    <dgm:cxn modelId="{62FBD9C7-36B5-40FB-A3C0-6A85F9D3F165}" type="presOf" srcId="{6338C74B-6576-4472-BA0E-A3D4ED5FD56F}" destId="{2A1D1650-56F7-44DF-9FEF-89154875505E}" srcOrd="0" destOrd="0" presId="urn:microsoft.com/office/officeart/2005/8/layout/default#1"/>
    <dgm:cxn modelId="{8FE72251-FB7F-4644-ABEF-465489D127E2}" srcId="{F2D8C5E3-6E5B-4959-AC33-1D6F8B33EC83}" destId="{9845E2B6-B1E5-46E5-A88C-2803A5FCD8CC}" srcOrd="0" destOrd="0" parTransId="{F045EC51-8D92-4A76-B429-A603CF8DA581}" sibTransId="{03EA9E5E-7996-4D8F-8293-F6FAB75D4456}"/>
    <dgm:cxn modelId="{E4DCC7C5-9B1D-4653-AC4F-BBD9DEFD9850}" type="presOf" srcId="{9845E2B6-B1E5-46E5-A88C-2803A5FCD8CC}" destId="{A7B1F756-2195-41D9-AFC2-297042AD7F27}" srcOrd="0" destOrd="0" presId="urn:microsoft.com/office/officeart/2005/8/layout/default#1"/>
    <dgm:cxn modelId="{C973637D-B7E4-40A1-A688-D4F486F61E00}" type="presOf" srcId="{64635F8B-CEAB-433A-876A-14726B5070B0}" destId="{FCFF3D50-FB20-4880-ABC8-6D47E9829D09}" srcOrd="0" destOrd="0" presId="urn:microsoft.com/office/officeart/2005/8/layout/default#1"/>
    <dgm:cxn modelId="{DF4C764F-A8C4-423E-BD36-78219A6D4915}" srcId="{F2D8C5E3-6E5B-4959-AC33-1D6F8B33EC83}" destId="{6338C74B-6576-4472-BA0E-A3D4ED5FD56F}" srcOrd="1" destOrd="0" parTransId="{37A11DA5-9989-42AC-B6F2-6B11204B4832}" sibTransId="{58D63EB9-0CF8-471B-9548-403167C3DA0E}"/>
    <dgm:cxn modelId="{ED9F2B21-F555-4FAF-9FBF-1ED75EB6EC3E}" type="presOf" srcId="{3697253A-AC6D-42D4-9BAC-D326E4273808}" destId="{350E8637-9DDD-4EEE-8D73-DEB46B98B7B4}" srcOrd="0" destOrd="0" presId="urn:microsoft.com/office/officeart/2005/8/layout/default#1"/>
    <dgm:cxn modelId="{B890092D-0200-4E77-8FD4-E74D4B8326ED}" type="presOf" srcId="{15FFA1FA-1543-4A27-B235-0963C6C6BCD4}" destId="{16D7ED10-DAEA-46AC-A722-53F7F8F06C73}" srcOrd="0" destOrd="0" presId="urn:microsoft.com/office/officeart/2005/8/layout/default#1"/>
    <dgm:cxn modelId="{AAA6A328-26FB-4B76-A21B-0E0010D9B0B9}" type="presOf" srcId="{F2D8C5E3-6E5B-4959-AC33-1D6F8B33EC83}" destId="{C8DF9A93-31B7-4F03-8BD2-DC7C23F55881}" srcOrd="0" destOrd="0" presId="urn:microsoft.com/office/officeart/2005/8/layout/default#1"/>
    <dgm:cxn modelId="{AA6FF07D-31BF-49CA-AF14-FFCB3DF4FAB3}" type="presOf" srcId="{CB52E000-57AB-4BAD-8489-9C8CC6BCF4D8}" destId="{20D239E0-DBA0-4603-9690-2F5C6353D5EE}" srcOrd="0" destOrd="0" presId="urn:microsoft.com/office/officeart/2005/8/layout/default#1"/>
    <dgm:cxn modelId="{FB93C59F-EBF5-4734-8CB9-0CBB4467DE6B}" srcId="{F2D8C5E3-6E5B-4959-AC33-1D6F8B33EC83}" destId="{CB52E000-57AB-4BAD-8489-9C8CC6BCF4D8}" srcOrd="4" destOrd="0" parTransId="{7019B7F0-05B6-4416-A6EF-BCFAE73BE8F6}" sibTransId="{391A6AF0-E930-4A00-9959-8CC8F4E79B53}"/>
    <dgm:cxn modelId="{7E0F6CCE-5E23-4ABE-8F76-1B49080E474B}" srcId="{F2D8C5E3-6E5B-4959-AC33-1D6F8B33EC83}" destId="{64635F8B-CEAB-433A-876A-14726B5070B0}" srcOrd="5" destOrd="0" parTransId="{3EBEEF36-1B00-437D-87F8-5C934E59228C}" sibTransId="{1AFE6308-3F5A-4D46-807F-FFE22309A863}"/>
    <dgm:cxn modelId="{AF66EB39-87E7-480D-90D3-92070EADA203}" type="presParOf" srcId="{C8DF9A93-31B7-4F03-8BD2-DC7C23F55881}" destId="{A7B1F756-2195-41D9-AFC2-297042AD7F27}" srcOrd="0" destOrd="0" presId="urn:microsoft.com/office/officeart/2005/8/layout/default#1"/>
    <dgm:cxn modelId="{26526CD6-3D51-4BD6-9E63-95732C35D2F5}" type="presParOf" srcId="{C8DF9A93-31B7-4F03-8BD2-DC7C23F55881}" destId="{83E20BDA-53FB-4877-A40A-75C2F8725ED5}" srcOrd="1" destOrd="0" presId="urn:microsoft.com/office/officeart/2005/8/layout/default#1"/>
    <dgm:cxn modelId="{447DA66E-9C6C-490A-834F-2CA297FA3364}" type="presParOf" srcId="{C8DF9A93-31B7-4F03-8BD2-DC7C23F55881}" destId="{2A1D1650-56F7-44DF-9FEF-89154875505E}" srcOrd="2" destOrd="0" presId="urn:microsoft.com/office/officeart/2005/8/layout/default#1"/>
    <dgm:cxn modelId="{720CAC47-0D1B-442B-80E8-334CC7AEFD21}" type="presParOf" srcId="{C8DF9A93-31B7-4F03-8BD2-DC7C23F55881}" destId="{98B56D7A-0F80-49D2-8BA4-D4126191431E}" srcOrd="3" destOrd="0" presId="urn:microsoft.com/office/officeart/2005/8/layout/default#1"/>
    <dgm:cxn modelId="{A0AB2D43-4A9A-432A-B091-282CE8837809}" type="presParOf" srcId="{C8DF9A93-31B7-4F03-8BD2-DC7C23F55881}" destId="{16D7ED10-DAEA-46AC-A722-53F7F8F06C73}" srcOrd="4" destOrd="0" presId="urn:microsoft.com/office/officeart/2005/8/layout/default#1"/>
    <dgm:cxn modelId="{07E7E263-8F4B-4E76-B6D7-5A0312692001}" type="presParOf" srcId="{C8DF9A93-31B7-4F03-8BD2-DC7C23F55881}" destId="{474099C3-5C6A-4145-B7B9-D3093A765E6F}" srcOrd="5" destOrd="0" presId="urn:microsoft.com/office/officeart/2005/8/layout/default#1"/>
    <dgm:cxn modelId="{D6D3798C-7AFD-4429-BBDF-2244A6FB77F9}" type="presParOf" srcId="{C8DF9A93-31B7-4F03-8BD2-DC7C23F55881}" destId="{350E8637-9DDD-4EEE-8D73-DEB46B98B7B4}" srcOrd="6" destOrd="0" presId="urn:microsoft.com/office/officeart/2005/8/layout/default#1"/>
    <dgm:cxn modelId="{EE8049FE-4B6A-4E7F-87E0-CF9981631E87}" type="presParOf" srcId="{C8DF9A93-31B7-4F03-8BD2-DC7C23F55881}" destId="{0E2F1967-B059-4A09-9E92-BD9BD3B48830}" srcOrd="7" destOrd="0" presId="urn:microsoft.com/office/officeart/2005/8/layout/default#1"/>
    <dgm:cxn modelId="{E15928FB-7125-4574-814A-B6E4713FE1B6}" type="presParOf" srcId="{C8DF9A93-31B7-4F03-8BD2-DC7C23F55881}" destId="{20D239E0-DBA0-4603-9690-2F5C6353D5EE}" srcOrd="8" destOrd="0" presId="urn:microsoft.com/office/officeart/2005/8/layout/default#1"/>
    <dgm:cxn modelId="{3AC2B8CB-43CC-484D-BAEB-B3D51EB2F749}" type="presParOf" srcId="{C8DF9A93-31B7-4F03-8BD2-DC7C23F55881}" destId="{46F6D5D1-716D-4810-AE92-75041D7DDE1E}" srcOrd="9" destOrd="0" presId="urn:microsoft.com/office/officeart/2005/8/layout/default#1"/>
    <dgm:cxn modelId="{83B689F2-4B0D-4961-A467-5FE03D952D51}" type="presParOf" srcId="{C8DF9A93-31B7-4F03-8BD2-DC7C23F55881}" destId="{FCFF3D50-FB20-4880-ABC8-6D47E9829D09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BCC3E6-20B6-4F1F-AB1D-BF474AC3833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8F55F7-A587-4995-A522-BC169FB610AB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2400" b="1" dirty="0" smtClean="0"/>
            <a:t>Добро</a:t>
          </a:r>
          <a:endParaRPr lang="ru-RU" sz="2400" b="1" dirty="0"/>
        </a:p>
      </dgm:t>
    </dgm:pt>
    <dgm:pt modelId="{2A0B3E58-7C43-42D0-8C29-3C244F402A11}" type="parTrans" cxnId="{A73E7B68-8F6A-4EC4-A574-A06E8223B3C8}">
      <dgm:prSet/>
      <dgm:spPr/>
      <dgm:t>
        <a:bodyPr/>
        <a:lstStyle/>
        <a:p>
          <a:endParaRPr lang="ru-RU"/>
        </a:p>
      </dgm:t>
    </dgm:pt>
    <dgm:pt modelId="{C9226872-6242-4B52-8F01-BADA378E2824}" type="sibTrans" cxnId="{A73E7B68-8F6A-4EC4-A574-A06E8223B3C8}">
      <dgm:prSet/>
      <dgm:spPr/>
      <dgm:t>
        <a:bodyPr/>
        <a:lstStyle/>
        <a:p>
          <a:endParaRPr lang="ru-RU"/>
        </a:p>
      </dgm:t>
    </dgm:pt>
    <dgm:pt modelId="{E66C7A58-9649-4CF6-8DC0-7EB4D4B1909E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2400" b="1" dirty="0" smtClean="0">
              <a:solidFill>
                <a:srgbClr val="C00000"/>
              </a:solidFill>
            </a:rPr>
            <a:t>Вера</a:t>
          </a:r>
          <a:endParaRPr lang="ru-RU" sz="2400" b="1" dirty="0">
            <a:solidFill>
              <a:srgbClr val="C00000"/>
            </a:solidFill>
          </a:endParaRPr>
        </a:p>
      </dgm:t>
    </dgm:pt>
    <dgm:pt modelId="{A064184C-9045-4400-820B-2348EF5B16A4}" type="parTrans" cxnId="{1E1089F6-BA94-44A1-BC94-6F7B0E17B0AC}">
      <dgm:prSet/>
      <dgm:spPr/>
      <dgm:t>
        <a:bodyPr/>
        <a:lstStyle/>
        <a:p>
          <a:endParaRPr lang="ru-RU"/>
        </a:p>
      </dgm:t>
    </dgm:pt>
    <dgm:pt modelId="{7B0A3E9B-48DA-43F1-AE0A-48E5C999A00A}" type="sibTrans" cxnId="{1E1089F6-BA94-44A1-BC94-6F7B0E17B0AC}">
      <dgm:prSet/>
      <dgm:spPr/>
      <dgm:t>
        <a:bodyPr/>
        <a:lstStyle/>
        <a:p>
          <a:endParaRPr lang="ru-RU"/>
        </a:p>
      </dgm:t>
    </dgm:pt>
    <dgm:pt modelId="{9518B5AB-209F-4106-9844-55CA1EAFA10A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b="1" dirty="0" smtClean="0">
              <a:solidFill>
                <a:srgbClr val="C00000"/>
              </a:solidFill>
            </a:rPr>
            <a:t>Надежда</a:t>
          </a:r>
          <a:r>
            <a:rPr lang="ru-RU" sz="2000" dirty="0" smtClean="0"/>
            <a:t> </a:t>
          </a:r>
          <a:endParaRPr lang="ru-RU" sz="2000" dirty="0"/>
        </a:p>
      </dgm:t>
    </dgm:pt>
    <dgm:pt modelId="{07AA00F1-91CE-458D-AC0C-79C37DAD762D}" type="parTrans" cxnId="{27FBDB12-1D92-48AE-BC17-43C0793A5F3D}">
      <dgm:prSet/>
      <dgm:spPr/>
      <dgm:t>
        <a:bodyPr/>
        <a:lstStyle/>
        <a:p>
          <a:endParaRPr lang="ru-RU"/>
        </a:p>
      </dgm:t>
    </dgm:pt>
    <dgm:pt modelId="{422C6B90-B882-4743-BEF8-65473A4C2535}" type="sibTrans" cxnId="{27FBDB12-1D92-48AE-BC17-43C0793A5F3D}">
      <dgm:prSet/>
      <dgm:spPr/>
      <dgm:t>
        <a:bodyPr/>
        <a:lstStyle/>
        <a:p>
          <a:endParaRPr lang="ru-RU"/>
        </a:p>
      </dgm:t>
    </dgm:pt>
    <dgm:pt modelId="{E0A2E3AF-8413-4A58-8E87-11F58CC68496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400" b="1" dirty="0" smtClean="0">
              <a:solidFill>
                <a:srgbClr val="C00000"/>
              </a:solidFill>
            </a:rPr>
            <a:t>Счастье </a:t>
          </a:r>
          <a:endParaRPr lang="ru-RU" sz="2400" b="1" dirty="0">
            <a:solidFill>
              <a:srgbClr val="C00000"/>
            </a:solidFill>
          </a:endParaRPr>
        </a:p>
      </dgm:t>
    </dgm:pt>
    <dgm:pt modelId="{F174A390-B4E9-48D3-9FAC-8EC301EA334A}" type="parTrans" cxnId="{2041A102-3C57-4998-B390-EB6A09AEF1AF}">
      <dgm:prSet/>
      <dgm:spPr/>
      <dgm:t>
        <a:bodyPr/>
        <a:lstStyle/>
        <a:p>
          <a:endParaRPr lang="ru-RU"/>
        </a:p>
      </dgm:t>
    </dgm:pt>
    <dgm:pt modelId="{C5F95BB2-5EDD-4B14-AB4C-5B4F90B809DA}" type="sibTrans" cxnId="{2041A102-3C57-4998-B390-EB6A09AEF1AF}">
      <dgm:prSet/>
      <dgm:spPr/>
      <dgm:t>
        <a:bodyPr/>
        <a:lstStyle/>
        <a:p>
          <a:endParaRPr lang="ru-RU"/>
        </a:p>
      </dgm:t>
    </dgm:pt>
    <dgm:pt modelId="{AC53ECD0-681C-4CC2-B410-876051228B15}">
      <dgm:prSet phldrT="[Текст]"/>
      <dgm:spPr>
        <a:solidFill>
          <a:srgbClr val="7030A0"/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Красота </a:t>
          </a:r>
          <a:endParaRPr lang="ru-RU" b="1" dirty="0">
            <a:solidFill>
              <a:schemeClr val="bg1"/>
            </a:solidFill>
          </a:endParaRPr>
        </a:p>
      </dgm:t>
    </dgm:pt>
    <dgm:pt modelId="{6CDE1804-D13D-4DC6-8571-51B5754A08F6}" type="parTrans" cxnId="{9647C2F7-76AF-46B1-8FCD-5A2A40309220}">
      <dgm:prSet/>
      <dgm:spPr/>
      <dgm:t>
        <a:bodyPr/>
        <a:lstStyle/>
        <a:p>
          <a:endParaRPr lang="ru-RU"/>
        </a:p>
      </dgm:t>
    </dgm:pt>
    <dgm:pt modelId="{8229A139-9162-43F6-A0D1-F507CBEBF576}" type="sibTrans" cxnId="{9647C2F7-76AF-46B1-8FCD-5A2A40309220}">
      <dgm:prSet/>
      <dgm:spPr/>
      <dgm:t>
        <a:bodyPr/>
        <a:lstStyle/>
        <a:p>
          <a:endParaRPr lang="ru-RU"/>
        </a:p>
      </dgm:t>
    </dgm:pt>
    <dgm:pt modelId="{6FDE5794-E919-4F4F-B6C6-8D928D62B62F}" type="pres">
      <dgm:prSet presAssocID="{8BBCC3E6-20B6-4F1F-AB1D-BF474AC3833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1928EB-4330-428B-97B3-2BD4445A668A}" type="pres">
      <dgm:prSet presAssocID="{4F8F55F7-A587-4995-A522-BC169FB610AB}" presName="node" presStyleLbl="node1" presStyleIdx="0" presStyleCnt="5" custScaleX="110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12F011-241E-490A-BA93-1421710FD4C3}" type="pres">
      <dgm:prSet presAssocID="{C9226872-6242-4B52-8F01-BADA378E2824}" presName="sibTrans" presStyleLbl="sibTrans2D1" presStyleIdx="0" presStyleCnt="5"/>
      <dgm:spPr/>
      <dgm:t>
        <a:bodyPr/>
        <a:lstStyle/>
        <a:p>
          <a:endParaRPr lang="ru-RU"/>
        </a:p>
      </dgm:t>
    </dgm:pt>
    <dgm:pt modelId="{01E4B012-7C77-4A9D-85EB-3A7F778D98A3}" type="pres">
      <dgm:prSet presAssocID="{C9226872-6242-4B52-8F01-BADA378E2824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1A6416CA-1D51-4677-A096-CAB9D9F24F6E}" type="pres">
      <dgm:prSet presAssocID="{E66C7A58-9649-4CF6-8DC0-7EB4D4B1909E}" presName="node" presStyleLbl="node1" presStyleIdx="1" presStyleCnt="5" custScaleX="125644" custScaleY="109820" custRadScaleRad="97572" custRadScaleInc="-12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DE65EA-57E1-4B06-904A-EFBBD8629723}" type="pres">
      <dgm:prSet presAssocID="{7B0A3E9B-48DA-43F1-AE0A-48E5C999A00A}" presName="sibTrans" presStyleLbl="sibTrans2D1" presStyleIdx="1" presStyleCnt="5"/>
      <dgm:spPr/>
      <dgm:t>
        <a:bodyPr/>
        <a:lstStyle/>
        <a:p>
          <a:endParaRPr lang="ru-RU"/>
        </a:p>
      </dgm:t>
    </dgm:pt>
    <dgm:pt modelId="{190F7DFE-E4E8-4F32-B0A5-FCCB693B79B4}" type="pres">
      <dgm:prSet presAssocID="{7B0A3E9B-48DA-43F1-AE0A-48E5C999A00A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E18B57D2-BB6E-487F-AE72-4E823EAAC362}" type="pres">
      <dgm:prSet presAssocID="{9518B5AB-209F-4106-9844-55CA1EAFA10A}" presName="node" presStyleLbl="node1" presStyleIdx="2" presStyleCnt="5" custScaleX="125132" custScaleY="116552" custRadScaleRad="107578" custRadScaleInc="-13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104BD-53D3-4D0F-B9A6-FD0E97D62B76}" type="pres">
      <dgm:prSet presAssocID="{422C6B90-B882-4743-BEF8-65473A4C2535}" presName="sibTrans" presStyleLbl="sibTrans2D1" presStyleIdx="2" presStyleCnt="5"/>
      <dgm:spPr/>
      <dgm:t>
        <a:bodyPr/>
        <a:lstStyle/>
        <a:p>
          <a:endParaRPr lang="ru-RU"/>
        </a:p>
      </dgm:t>
    </dgm:pt>
    <dgm:pt modelId="{31211B07-7911-4624-9D4D-DE1059CD8DC0}" type="pres">
      <dgm:prSet presAssocID="{422C6B90-B882-4743-BEF8-65473A4C2535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620C27C2-4813-495C-95F6-50E200F766EC}" type="pres">
      <dgm:prSet presAssocID="{E0A2E3AF-8413-4A58-8E87-11F58CC68496}" presName="node" presStyleLbl="node1" presStyleIdx="3" presStyleCnt="5" custScaleX="121642" custScaleY="1084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D9C7A7-87F4-4C66-9128-6D43D848B99B}" type="pres">
      <dgm:prSet presAssocID="{C5F95BB2-5EDD-4B14-AB4C-5B4F90B809DA}" presName="sibTrans" presStyleLbl="sibTrans2D1" presStyleIdx="3" presStyleCnt="5"/>
      <dgm:spPr/>
      <dgm:t>
        <a:bodyPr/>
        <a:lstStyle/>
        <a:p>
          <a:endParaRPr lang="ru-RU"/>
        </a:p>
      </dgm:t>
    </dgm:pt>
    <dgm:pt modelId="{B78D0DFA-C328-422C-AD1A-0EEC9F225D2F}" type="pres">
      <dgm:prSet presAssocID="{C5F95BB2-5EDD-4B14-AB4C-5B4F90B809DA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8B9C30AA-BDB2-4716-9C7C-27E5FAB38400}" type="pres">
      <dgm:prSet presAssocID="{AC53ECD0-681C-4CC2-B410-876051228B15}" presName="node" presStyleLbl="node1" presStyleIdx="4" presStyleCnt="5" custScaleX="118664" custRadScaleRad="97888" custRadScaleInc="14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36C859-4FB8-4C51-BB26-360A563AF904}" type="pres">
      <dgm:prSet presAssocID="{8229A139-9162-43F6-A0D1-F507CBEBF576}" presName="sibTrans" presStyleLbl="sibTrans2D1" presStyleIdx="4" presStyleCnt="5"/>
      <dgm:spPr/>
      <dgm:t>
        <a:bodyPr/>
        <a:lstStyle/>
        <a:p>
          <a:endParaRPr lang="ru-RU"/>
        </a:p>
      </dgm:t>
    </dgm:pt>
    <dgm:pt modelId="{BE182863-EA4D-4F3A-A1F3-FB8B1F669AF0}" type="pres">
      <dgm:prSet presAssocID="{8229A139-9162-43F6-A0D1-F507CBEBF576}" presName="connectorText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9647C2F7-76AF-46B1-8FCD-5A2A40309220}" srcId="{8BBCC3E6-20B6-4F1F-AB1D-BF474AC38335}" destId="{AC53ECD0-681C-4CC2-B410-876051228B15}" srcOrd="4" destOrd="0" parTransId="{6CDE1804-D13D-4DC6-8571-51B5754A08F6}" sibTransId="{8229A139-9162-43F6-A0D1-F507CBEBF576}"/>
    <dgm:cxn modelId="{1E1089F6-BA94-44A1-BC94-6F7B0E17B0AC}" srcId="{8BBCC3E6-20B6-4F1F-AB1D-BF474AC38335}" destId="{E66C7A58-9649-4CF6-8DC0-7EB4D4B1909E}" srcOrd="1" destOrd="0" parTransId="{A064184C-9045-4400-820B-2348EF5B16A4}" sibTransId="{7B0A3E9B-48DA-43F1-AE0A-48E5C999A00A}"/>
    <dgm:cxn modelId="{4F86FC06-7806-4FE5-B312-D92010F2C9C0}" type="presOf" srcId="{4F8F55F7-A587-4995-A522-BC169FB610AB}" destId="{C61928EB-4330-428B-97B3-2BD4445A668A}" srcOrd="0" destOrd="0" presId="urn:microsoft.com/office/officeart/2005/8/layout/cycle2"/>
    <dgm:cxn modelId="{27FBDB12-1D92-48AE-BC17-43C0793A5F3D}" srcId="{8BBCC3E6-20B6-4F1F-AB1D-BF474AC38335}" destId="{9518B5AB-209F-4106-9844-55CA1EAFA10A}" srcOrd="2" destOrd="0" parTransId="{07AA00F1-91CE-458D-AC0C-79C37DAD762D}" sibTransId="{422C6B90-B882-4743-BEF8-65473A4C2535}"/>
    <dgm:cxn modelId="{2041A102-3C57-4998-B390-EB6A09AEF1AF}" srcId="{8BBCC3E6-20B6-4F1F-AB1D-BF474AC38335}" destId="{E0A2E3AF-8413-4A58-8E87-11F58CC68496}" srcOrd="3" destOrd="0" parTransId="{F174A390-B4E9-48D3-9FAC-8EC301EA334A}" sibTransId="{C5F95BB2-5EDD-4B14-AB4C-5B4F90B809DA}"/>
    <dgm:cxn modelId="{6AD2D338-4143-4FA7-9D78-A02C2DF59EAE}" type="presOf" srcId="{E0A2E3AF-8413-4A58-8E87-11F58CC68496}" destId="{620C27C2-4813-495C-95F6-50E200F766EC}" srcOrd="0" destOrd="0" presId="urn:microsoft.com/office/officeart/2005/8/layout/cycle2"/>
    <dgm:cxn modelId="{B979A3DD-AF94-46DA-A4EE-F56042CCF6C4}" type="presOf" srcId="{9518B5AB-209F-4106-9844-55CA1EAFA10A}" destId="{E18B57D2-BB6E-487F-AE72-4E823EAAC362}" srcOrd="0" destOrd="0" presId="urn:microsoft.com/office/officeart/2005/8/layout/cycle2"/>
    <dgm:cxn modelId="{61A90064-7F3D-4B70-A62C-679DAEB1EED0}" type="presOf" srcId="{C9226872-6242-4B52-8F01-BADA378E2824}" destId="{2912F011-241E-490A-BA93-1421710FD4C3}" srcOrd="0" destOrd="0" presId="urn:microsoft.com/office/officeart/2005/8/layout/cycle2"/>
    <dgm:cxn modelId="{F7795EF9-E843-4C96-B4B3-9CD9B991FC36}" type="presOf" srcId="{8229A139-9162-43F6-A0D1-F507CBEBF576}" destId="{BE182863-EA4D-4F3A-A1F3-FB8B1F669AF0}" srcOrd="1" destOrd="0" presId="urn:microsoft.com/office/officeart/2005/8/layout/cycle2"/>
    <dgm:cxn modelId="{F3AFDFB7-8248-4FB3-9419-B749BC23DF5E}" type="presOf" srcId="{8BBCC3E6-20B6-4F1F-AB1D-BF474AC38335}" destId="{6FDE5794-E919-4F4F-B6C6-8D928D62B62F}" srcOrd="0" destOrd="0" presId="urn:microsoft.com/office/officeart/2005/8/layout/cycle2"/>
    <dgm:cxn modelId="{DA2DED26-2CFD-451D-BACD-26EE02834DD0}" type="presOf" srcId="{422C6B90-B882-4743-BEF8-65473A4C2535}" destId="{117104BD-53D3-4D0F-B9A6-FD0E97D62B76}" srcOrd="0" destOrd="0" presId="urn:microsoft.com/office/officeart/2005/8/layout/cycle2"/>
    <dgm:cxn modelId="{C7051AB3-E2CF-44F5-AA94-691790EB8C62}" type="presOf" srcId="{8229A139-9162-43F6-A0D1-F507CBEBF576}" destId="{B236C859-4FB8-4C51-BB26-360A563AF904}" srcOrd="0" destOrd="0" presId="urn:microsoft.com/office/officeart/2005/8/layout/cycle2"/>
    <dgm:cxn modelId="{CD454FF6-406A-4AC0-9999-12153DA996E9}" type="presOf" srcId="{E66C7A58-9649-4CF6-8DC0-7EB4D4B1909E}" destId="{1A6416CA-1D51-4677-A096-CAB9D9F24F6E}" srcOrd="0" destOrd="0" presId="urn:microsoft.com/office/officeart/2005/8/layout/cycle2"/>
    <dgm:cxn modelId="{E6DD342E-FB38-49A3-A93A-0ACB25EE74EF}" type="presOf" srcId="{C9226872-6242-4B52-8F01-BADA378E2824}" destId="{01E4B012-7C77-4A9D-85EB-3A7F778D98A3}" srcOrd="1" destOrd="0" presId="urn:microsoft.com/office/officeart/2005/8/layout/cycle2"/>
    <dgm:cxn modelId="{5A28C6C0-DF80-4D8D-846C-27549D7C4E96}" type="presOf" srcId="{AC53ECD0-681C-4CC2-B410-876051228B15}" destId="{8B9C30AA-BDB2-4716-9C7C-27E5FAB38400}" srcOrd="0" destOrd="0" presId="urn:microsoft.com/office/officeart/2005/8/layout/cycle2"/>
    <dgm:cxn modelId="{BD957647-4263-436D-AB49-97489F1B3CAE}" type="presOf" srcId="{422C6B90-B882-4743-BEF8-65473A4C2535}" destId="{31211B07-7911-4624-9D4D-DE1059CD8DC0}" srcOrd="1" destOrd="0" presId="urn:microsoft.com/office/officeart/2005/8/layout/cycle2"/>
    <dgm:cxn modelId="{0F1BAD27-0768-41CB-BC27-8FA2BB422DEE}" type="presOf" srcId="{C5F95BB2-5EDD-4B14-AB4C-5B4F90B809DA}" destId="{B78D0DFA-C328-422C-AD1A-0EEC9F225D2F}" srcOrd="1" destOrd="0" presId="urn:microsoft.com/office/officeart/2005/8/layout/cycle2"/>
    <dgm:cxn modelId="{26195FCB-DA89-4660-9EC5-3C89D417F162}" type="presOf" srcId="{7B0A3E9B-48DA-43F1-AE0A-48E5C999A00A}" destId="{190F7DFE-E4E8-4F32-B0A5-FCCB693B79B4}" srcOrd="1" destOrd="0" presId="urn:microsoft.com/office/officeart/2005/8/layout/cycle2"/>
    <dgm:cxn modelId="{A73E7B68-8F6A-4EC4-A574-A06E8223B3C8}" srcId="{8BBCC3E6-20B6-4F1F-AB1D-BF474AC38335}" destId="{4F8F55F7-A587-4995-A522-BC169FB610AB}" srcOrd="0" destOrd="0" parTransId="{2A0B3E58-7C43-42D0-8C29-3C244F402A11}" sibTransId="{C9226872-6242-4B52-8F01-BADA378E2824}"/>
    <dgm:cxn modelId="{C0A86BD5-6F5C-4264-AE09-F4D34F382CA4}" type="presOf" srcId="{C5F95BB2-5EDD-4B14-AB4C-5B4F90B809DA}" destId="{DBD9C7A7-87F4-4C66-9128-6D43D848B99B}" srcOrd="0" destOrd="0" presId="urn:microsoft.com/office/officeart/2005/8/layout/cycle2"/>
    <dgm:cxn modelId="{3FEA30CB-A9F2-47EB-9BA6-3EBC18569CDB}" type="presOf" srcId="{7B0A3E9B-48DA-43F1-AE0A-48E5C999A00A}" destId="{88DE65EA-57E1-4B06-904A-EFBBD8629723}" srcOrd="0" destOrd="0" presId="urn:microsoft.com/office/officeart/2005/8/layout/cycle2"/>
    <dgm:cxn modelId="{FEDBA275-CEFA-4D2E-8226-281C3A0626B3}" type="presParOf" srcId="{6FDE5794-E919-4F4F-B6C6-8D928D62B62F}" destId="{C61928EB-4330-428B-97B3-2BD4445A668A}" srcOrd="0" destOrd="0" presId="urn:microsoft.com/office/officeart/2005/8/layout/cycle2"/>
    <dgm:cxn modelId="{6EB8A800-64B0-48FA-B967-DE8F26536AFC}" type="presParOf" srcId="{6FDE5794-E919-4F4F-B6C6-8D928D62B62F}" destId="{2912F011-241E-490A-BA93-1421710FD4C3}" srcOrd="1" destOrd="0" presId="urn:microsoft.com/office/officeart/2005/8/layout/cycle2"/>
    <dgm:cxn modelId="{3C879B72-7DF5-4E72-80E1-2A5DCD16C0A3}" type="presParOf" srcId="{2912F011-241E-490A-BA93-1421710FD4C3}" destId="{01E4B012-7C77-4A9D-85EB-3A7F778D98A3}" srcOrd="0" destOrd="0" presId="urn:microsoft.com/office/officeart/2005/8/layout/cycle2"/>
    <dgm:cxn modelId="{77B4512E-7DF0-451B-B68A-9C619E8CB3B4}" type="presParOf" srcId="{6FDE5794-E919-4F4F-B6C6-8D928D62B62F}" destId="{1A6416CA-1D51-4677-A096-CAB9D9F24F6E}" srcOrd="2" destOrd="0" presId="urn:microsoft.com/office/officeart/2005/8/layout/cycle2"/>
    <dgm:cxn modelId="{BE92B7FF-ED52-4FA4-A4F6-CF931B1EDFE4}" type="presParOf" srcId="{6FDE5794-E919-4F4F-B6C6-8D928D62B62F}" destId="{88DE65EA-57E1-4B06-904A-EFBBD8629723}" srcOrd="3" destOrd="0" presId="urn:microsoft.com/office/officeart/2005/8/layout/cycle2"/>
    <dgm:cxn modelId="{66C11A98-25F9-416E-824A-CFE82051111F}" type="presParOf" srcId="{88DE65EA-57E1-4B06-904A-EFBBD8629723}" destId="{190F7DFE-E4E8-4F32-B0A5-FCCB693B79B4}" srcOrd="0" destOrd="0" presId="urn:microsoft.com/office/officeart/2005/8/layout/cycle2"/>
    <dgm:cxn modelId="{D5D49278-E261-4C96-A8FB-56B7EB30C8BC}" type="presParOf" srcId="{6FDE5794-E919-4F4F-B6C6-8D928D62B62F}" destId="{E18B57D2-BB6E-487F-AE72-4E823EAAC362}" srcOrd="4" destOrd="0" presId="urn:microsoft.com/office/officeart/2005/8/layout/cycle2"/>
    <dgm:cxn modelId="{2377211D-2294-4C65-97F4-96A94B5F2D9B}" type="presParOf" srcId="{6FDE5794-E919-4F4F-B6C6-8D928D62B62F}" destId="{117104BD-53D3-4D0F-B9A6-FD0E97D62B76}" srcOrd="5" destOrd="0" presId="urn:microsoft.com/office/officeart/2005/8/layout/cycle2"/>
    <dgm:cxn modelId="{56E2DC33-9DFF-410E-8A16-48295F37F23D}" type="presParOf" srcId="{117104BD-53D3-4D0F-B9A6-FD0E97D62B76}" destId="{31211B07-7911-4624-9D4D-DE1059CD8DC0}" srcOrd="0" destOrd="0" presId="urn:microsoft.com/office/officeart/2005/8/layout/cycle2"/>
    <dgm:cxn modelId="{A2B5BC97-DDF3-48F2-A016-23F8991EC73C}" type="presParOf" srcId="{6FDE5794-E919-4F4F-B6C6-8D928D62B62F}" destId="{620C27C2-4813-495C-95F6-50E200F766EC}" srcOrd="6" destOrd="0" presId="urn:microsoft.com/office/officeart/2005/8/layout/cycle2"/>
    <dgm:cxn modelId="{90B1BEFE-2C56-4D9D-8627-081384F3F4B5}" type="presParOf" srcId="{6FDE5794-E919-4F4F-B6C6-8D928D62B62F}" destId="{DBD9C7A7-87F4-4C66-9128-6D43D848B99B}" srcOrd="7" destOrd="0" presId="urn:microsoft.com/office/officeart/2005/8/layout/cycle2"/>
    <dgm:cxn modelId="{768D8BBA-530D-4B76-BCE8-B80254D4B2FF}" type="presParOf" srcId="{DBD9C7A7-87F4-4C66-9128-6D43D848B99B}" destId="{B78D0DFA-C328-422C-AD1A-0EEC9F225D2F}" srcOrd="0" destOrd="0" presId="urn:microsoft.com/office/officeart/2005/8/layout/cycle2"/>
    <dgm:cxn modelId="{3835EE12-0BCD-4241-B13B-D0E3A88A910F}" type="presParOf" srcId="{6FDE5794-E919-4F4F-B6C6-8D928D62B62F}" destId="{8B9C30AA-BDB2-4716-9C7C-27E5FAB38400}" srcOrd="8" destOrd="0" presId="urn:microsoft.com/office/officeart/2005/8/layout/cycle2"/>
    <dgm:cxn modelId="{657BCE6F-CA12-4120-8192-B804139E05E3}" type="presParOf" srcId="{6FDE5794-E919-4F4F-B6C6-8D928D62B62F}" destId="{B236C859-4FB8-4C51-BB26-360A563AF904}" srcOrd="9" destOrd="0" presId="urn:microsoft.com/office/officeart/2005/8/layout/cycle2"/>
    <dgm:cxn modelId="{4B6FF3C4-BC35-4062-9069-C8C2B7FE1D11}" type="presParOf" srcId="{B236C859-4FB8-4C51-BB26-360A563AF904}" destId="{BE182863-EA4D-4F3A-A1F3-FB8B1F669AF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B1F756-2195-41D9-AFC2-297042AD7F27}">
      <dsp:nvSpPr>
        <dsp:cNvPr id="0" name=""/>
        <dsp:cNvSpPr/>
      </dsp:nvSpPr>
      <dsp:spPr>
        <a:xfrm>
          <a:off x="0" y="606442"/>
          <a:ext cx="2722802" cy="163368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chemeClr val="bg1"/>
              </a:solidFill>
            </a:rPr>
            <a:t>Эмоциональная разрядка</a:t>
          </a:r>
          <a:endParaRPr lang="ru-RU" sz="2700" b="1" kern="1200" dirty="0">
            <a:solidFill>
              <a:schemeClr val="bg1"/>
            </a:solidFill>
          </a:endParaRPr>
        </a:p>
      </dsp:txBody>
      <dsp:txXfrm>
        <a:off x="0" y="606442"/>
        <a:ext cx="2722802" cy="1633681"/>
      </dsp:txXfrm>
    </dsp:sp>
    <dsp:sp modelId="{2A1D1650-56F7-44DF-9FEF-89154875505E}">
      <dsp:nvSpPr>
        <dsp:cNvPr id="0" name=""/>
        <dsp:cNvSpPr/>
      </dsp:nvSpPr>
      <dsp:spPr>
        <a:xfrm>
          <a:off x="2995082" y="606442"/>
          <a:ext cx="2722802" cy="163368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chemeClr val="accent1"/>
              </a:solidFill>
            </a:rPr>
            <a:t>Оскорбление, унижение</a:t>
          </a:r>
          <a:endParaRPr lang="ru-RU" sz="2700" b="1" kern="1200" dirty="0">
            <a:solidFill>
              <a:schemeClr val="accent1"/>
            </a:solidFill>
          </a:endParaRPr>
        </a:p>
      </dsp:txBody>
      <dsp:txXfrm>
        <a:off x="2995082" y="606442"/>
        <a:ext cx="2722802" cy="1633681"/>
      </dsp:txXfrm>
    </dsp:sp>
    <dsp:sp modelId="{16D7ED10-DAEA-46AC-A722-53F7F8F06C73}">
      <dsp:nvSpPr>
        <dsp:cNvPr id="0" name=""/>
        <dsp:cNvSpPr/>
      </dsp:nvSpPr>
      <dsp:spPr>
        <a:xfrm>
          <a:off x="5990165" y="606442"/>
          <a:ext cx="2722802" cy="163368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chemeClr val="bg1"/>
              </a:solidFill>
            </a:rPr>
            <a:t>Демонстрация агрессии</a:t>
          </a:r>
          <a:endParaRPr lang="ru-RU" sz="2700" b="1" kern="1200" dirty="0">
            <a:solidFill>
              <a:schemeClr val="bg1"/>
            </a:solidFill>
          </a:endParaRPr>
        </a:p>
      </dsp:txBody>
      <dsp:txXfrm>
        <a:off x="5990165" y="606442"/>
        <a:ext cx="2722802" cy="1633681"/>
      </dsp:txXfrm>
    </dsp:sp>
    <dsp:sp modelId="{350E8637-9DDD-4EEE-8D73-DEB46B98B7B4}">
      <dsp:nvSpPr>
        <dsp:cNvPr id="0" name=""/>
        <dsp:cNvSpPr/>
      </dsp:nvSpPr>
      <dsp:spPr>
        <a:xfrm>
          <a:off x="0" y="2512404"/>
          <a:ext cx="2722802" cy="163368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chemeClr val="bg1"/>
              </a:solidFill>
            </a:rPr>
            <a:t>Демонстрация отсутствия страха</a:t>
          </a:r>
          <a:endParaRPr lang="ru-RU" sz="2700" b="1" kern="1200" dirty="0">
            <a:solidFill>
              <a:schemeClr val="bg1"/>
            </a:solidFill>
          </a:endParaRPr>
        </a:p>
      </dsp:txBody>
      <dsp:txXfrm>
        <a:off x="0" y="2512404"/>
        <a:ext cx="2722802" cy="1633681"/>
      </dsp:txXfrm>
    </dsp:sp>
    <dsp:sp modelId="{20D239E0-DBA0-4603-9690-2F5C6353D5EE}">
      <dsp:nvSpPr>
        <dsp:cNvPr id="0" name=""/>
        <dsp:cNvSpPr/>
      </dsp:nvSpPr>
      <dsp:spPr>
        <a:xfrm>
          <a:off x="2995082" y="2512404"/>
          <a:ext cx="2722802" cy="163368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chemeClr val="tx2"/>
              </a:solidFill>
            </a:rPr>
            <a:t>Демонстрация раскованности</a:t>
          </a:r>
          <a:endParaRPr lang="ru-RU" sz="2700" b="1" kern="1200" dirty="0">
            <a:solidFill>
              <a:schemeClr val="tx2"/>
            </a:solidFill>
          </a:endParaRPr>
        </a:p>
      </dsp:txBody>
      <dsp:txXfrm>
        <a:off x="2995082" y="2512404"/>
        <a:ext cx="2722802" cy="1633681"/>
      </dsp:txXfrm>
    </dsp:sp>
    <dsp:sp modelId="{FCFF3D50-FB20-4880-ABC8-6D47E9829D09}">
      <dsp:nvSpPr>
        <dsp:cNvPr id="0" name=""/>
        <dsp:cNvSpPr/>
      </dsp:nvSpPr>
      <dsp:spPr>
        <a:xfrm>
          <a:off x="5990165" y="2512404"/>
          <a:ext cx="2722802" cy="163368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chemeClr val="bg1"/>
              </a:solidFill>
            </a:rPr>
            <a:t>Скудность лексического запаса</a:t>
          </a:r>
          <a:endParaRPr lang="ru-RU" sz="2700" b="1" kern="1200" dirty="0">
            <a:solidFill>
              <a:schemeClr val="bg1"/>
            </a:solidFill>
          </a:endParaRPr>
        </a:p>
      </dsp:txBody>
      <dsp:txXfrm>
        <a:off x="5990165" y="2512404"/>
        <a:ext cx="2722802" cy="163368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1928EB-4330-428B-97B3-2BD4445A668A}">
      <dsp:nvSpPr>
        <dsp:cNvPr id="0" name=""/>
        <dsp:cNvSpPr/>
      </dsp:nvSpPr>
      <dsp:spPr>
        <a:xfrm>
          <a:off x="2898469" y="-62264"/>
          <a:ext cx="1710043" cy="1543179"/>
        </a:xfrm>
        <a:prstGeom prst="ellipse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Добро</a:t>
          </a:r>
          <a:endParaRPr lang="ru-RU" sz="2400" b="1" kern="1200" dirty="0"/>
        </a:p>
      </dsp:txBody>
      <dsp:txXfrm>
        <a:off x="2898469" y="-62264"/>
        <a:ext cx="1710043" cy="1543179"/>
      </dsp:txXfrm>
    </dsp:sp>
    <dsp:sp modelId="{2912F011-241E-490A-BA93-1421710FD4C3}">
      <dsp:nvSpPr>
        <dsp:cNvPr id="0" name=""/>
        <dsp:cNvSpPr/>
      </dsp:nvSpPr>
      <dsp:spPr>
        <a:xfrm rot="2204730">
          <a:off x="4478393" y="1095950"/>
          <a:ext cx="283453" cy="5208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2204730">
        <a:off x="4478393" y="1095950"/>
        <a:ext cx="283453" cy="520822"/>
      </dsp:txXfrm>
    </dsp:sp>
    <dsp:sp modelId="{1A6416CA-1D51-4677-A096-CAB9D9F24F6E}">
      <dsp:nvSpPr>
        <dsp:cNvPr id="0" name=""/>
        <dsp:cNvSpPr/>
      </dsp:nvSpPr>
      <dsp:spPr>
        <a:xfrm>
          <a:off x="4608507" y="1224140"/>
          <a:ext cx="1938912" cy="1694719"/>
        </a:xfrm>
        <a:prstGeom prst="ellipse">
          <a:avLst/>
        </a:prstGeom>
        <a:solidFill>
          <a:srgbClr val="FFFF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</a:rPr>
            <a:t>Вера</a:t>
          </a:r>
          <a:endParaRPr lang="ru-RU" sz="2400" b="1" kern="1200" dirty="0">
            <a:solidFill>
              <a:srgbClr val="C00000"/>
            </a:solidFill>
          </a:endParaRPr>
        </a:p>
      </dsp:txBody>
      <dsp:txXfrm>
        <a:off x="4608507" y="1224140"/>
        <a:ext cx="1938912" cy="1694719"/>
      </dsp:txXfrm>
    </dsp:sp>
    <dsp:sp modelId="{88DE65EA-57E1-4B06-904A-EFBBD8629723}">
      <dsp:nvSpPr>
        <dsp:cNvPr id="0" name=""/>
        <dsp:cNvSpPr/>
      </dsp:nvSpPr>
      <dsp:spPr>
        <a:xfrm rot="6071371">
          <a:off x="5235378" y="2881110"/>
          <a:ext cx="261837" cy="5208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6071371">
        <a:off x="5235378" y="2881110"/>
        <a:ext cx="261837" cy="520822"/>
      </dsp:txXfrm>
    </dsp:sp>
    <dsp:sp modelId="{E18B57D2-BB6E-487F-AE72-4E823EAAC362}">
      <dsp:nvSpPr>
        <dsp:cNvPr id="0" name=""/>
        <dsp:cNvSpPr/>
      </dsp:nvSpPr>
      <dsp:spPr>
        <a:xfrm>
          <a:off x="4176467" y="3376225"/>
          <a:ext cx="1931011" cy="1798606"/>
        </a:xfrm>
        <a:prstGeom prst="ellipse">
          <a:avLst/>
        </a:prstGeom>
        <a:solidFill>
          <a:srgbClr val="92D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</a:rPr>
            <a:t>Надежда</a:t>
          </a:r>
          <a:r>
            <a:rPr lang="ru-RU" sz="2000" kern="1200" dirty="0" smtClean="0"/>
            <a:t> </a:t>
          </a:r>
          <a:endParaRPr lang="ru-RU" sz="2000" kern="1200" dirty="0"/>
        </a:p>
      </dsp:txBody>
      <dsp:txXfrm>
        <a:off x="4176467" y="3376225"/>
        <a:ext cx="1931011" cy="1798606"/>
      </dsp:txXfrm>
    </dsp:sp>
    <dsp:sp modelId="{117104BD-53D3-4D0F-B9A6-FD0E97D62B76}">
      <dsp:nvSpPr>
        <dsp:cNvPr id="0" name=""/>
        <dsp:cNvSpPr/>
      </dsp:nvSpPr>
      <dsp:spPr>
        <a:xfrm rot="10800000">
          <a:off x="3694121" y="4015117"/>
          <a:ext cx="340858" cy="5208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3694121" y="4015117"/>
        <a:ext cx="340858" cy="520822"/>
      </dsp:txXfrm>
    </dsp:sp>
    <dsp:sp modelId="{620C27C2-4813-495C-95F6-50E200F766EC}">
      <dsp:nvSpPr>
        <dsp:cNvPr id="0" name=""/>
        <dsp:cNvSpPr/>
      </dsp:nvSpPr>
      <dsp:spPr>
        <a:xfrm>
          <a:off x="1656184" y="3438485"/>
          <a:ext cx="1877154" cy="1674087"/>
        </a:xfrm>
        <a:prstGeom prst="ellipse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</a:rPr>
            <a:t>Счастье </a:t>
          </a:r>
          <a:endParaRPr lang="ru-RU" sz="2400" b="1" kern="1200" dirty="0">
            <a:solidFill>
              <a:srgbClr val="C00000"/>
            </a:solidFill>
          </a:endParaRPr>
        </a:p>
      </dsp:txBody>
      <dsp:txXfrm>
        <a:off x="1656184" y="3438485"/>
        <a:ext cx="1877154" cy="1674087"/>
      </dsp:txXfrm>
    </dsp:sp>
    <dsp:sp modelId="{DBD9C7A7-87F4-4C66-9128-6D43D848B99B}">
      <dsp:nvSpPr>
        <dsp:cNvPr id="0" name=""/>
        <dsp:cNvSpPr/>
      </dsp:nvSpPr>
      <dsp:spPr>
        <a:xfrm rot="15185612">
          <a:off x="2072318" y="2890791"/>
          <a:ext cx="361416" cy="5208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5185612">
        <a:off x="2072318" y="2890791"/>
        <a:ext cx="361416" cy="520822"/>
      </dsp:txXfrm>
    </dsp:sp>
    <dsp:sp modelId="{8B9C30AA-BDB2-4716-9C7C-27E5FAB38400}">
      <dsp:nvSpPr>
        <dsp:cNvPr id="0" name=""/>
        <dsp:cNvSpPr/>
      </dsp:nvSpPr>
      <dsp:spPr>
        <a:xfrm>
          <a:off x="1008111" y="1296143"/>
          <a:ext cx="1831198" cy="1543179"/>
        </a:xfrm>
        <a:prstGeom prst="ellipse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bg1"/>
              </a:solidFill>
            </a:rPr>
            <a:t>Красота </a:t>
          </a:r>
          <a:endParaRPr lang="ru-RU" sz="2600" b="1" kern="1200" dirty="0">
            <a:solidFill>
              <a:schemeClr val="bg1"/>
            </a:solidFill>
          </a:endParaRPr>
        </a:p>
      </dsp:txBody>
      <dsp:txXfrm>
        <a:off x="1008111" y="1296143"/>
        <a:ext cx="1831198" cy="1543179"/>
      </dsp:txXfrm>
    </dsp:sp>
    <dsp:sp modelId="{B236C859-4FB8-4C51-BB26-360A563AF904}">
      <dsp:nvSpPr>
        <dsp:cNvPr id="0" name=""/>
        <dsp:cNvSpPr/>
      </dsp:nvSpPr>
      <dsp:spPr>
        <a:xfrm rot="19404615">
          <a:off x="2685499" y="1123567"/>
          <a:ext cx="318461" cy="5208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9404615">
        <a:off x="2685499" y="1123567"/>
        <a:ext cx="318461" cy="5208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0A739-11CD-4E8F-BF4D-7ABC334A81C2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FFA97-5E6E-4BAD-A23B-213BE384CB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02697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9FFA97-5E6E-4BAD-A23B-213BE384CBEE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9984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9FFA97-5E6E-4BAD-A23B-213BE384CBEE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9050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09838" y="548680"/>
            <a:ext cx="4752528" cy="1800200"/>
          </a:xfrm>
        </p:spPr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Поговорим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о сквернословии</a:t>
            </a:r>
            <a:endParaRPr lang="ru-RU" b="1" dirty="0">
              <a:latin typeface="Monotype Corsiva" pitchFamily="66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55" t="3580" r="10146" b="8631"/>
          <a:stretch/>
        </p:blipFill>
        <p:spPr bwMode="auto">
          <a:xfrm>
            <a:off x="323528" y="332656"/>
            <a:ext cx="3431264" cy="3603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707904" y="3933056"/>
            <a:ext cx="5040560" cy="24482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2"/>
                </a:solidFill>
                <a:ea typeface="Calibri"/>
                <a:cs typeface="Times New Roman"/>
              </a:rPr>
              <a:t>Язык народа и богат, и точен, </a:t>
            </a:r>
            <a:endParaRPr lang="ru-RU" sz="2400" b="1" dirty="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2"/>
                </a:solidFill>
                <a:ea typeface="Calibri"/>
                <a:cs typeface="Times New Roman"/>
              </a:rPr>
              <a:t>Но есть, увы, и бранные слова,</a:t>
            </a:r>
            <a:endParaRPr lang="ru-RU" sz="2400" b="1" dirty="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2"/>
                </a:solidFill>
                <a:ea typeface="Calibri"/>
                <a:cs typeface="Times New Roman"/>
              </a:rPr>
              <a:t>Они растут как сорная трава,</a:t>
            </a:r>
            <a:endParaRPr lang="ru-RU" sz="2400" b="1" dirty="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2"/>
                </a:solidFill>
                <a:ea typeface="Calibri"/>
                <a:cs typeface="Times New Roman"/>
              </a:rPr>
              <a:t>У плохо перепаханных обочин</a:t>
            </a:r>
            <a:r>
              <a:rPr lang="ru-RU" sz="2200" b="1" dirty="0">
                <a:solidFill>
                  <a:schemeClr val="bg2"/>
                </a:solidFill>
                <a:ea typeface="Calibri"/>
                <a:cs typeface="Times New Roman"/>
              </a:rPr>
              <a:t>.</a:t>
            </a:r>
            <a:endParaRPr lang="ru-RU" sz="2200" b="1" dirty="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9848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54713" cy="855991"/>
          </a:xfrm>
        </p:spPr>
        <p:txBody>
          <a:bodyPr/>
          <a:lstStyle/>
          <a:p>
            <a:pPr lvl="0"/>
            <a:r>
              <a:rPr lang="ru-RU" altLang="ru-RU" sz="4000" b="1" dirty="0" smtClean="0">
                <a:solidFill>
                  <a:schemeClr val="accent2">
                    <a:lumMod val="50000"/>
                  </a:schemeClr>
                </a:solidFill>
                <a:cs typeface="Arial" charset="0"/>
              </a:rPr>
              <a:t>Вадим Сергеевич  </a:t>
            </a:r>
            <a:r>
              <a:rPr lang="ru-RU" altLang="ru-RU" sz="4000" b="1" dirty="0" err="1" smtClean="0">
                <a:solidFill>
                  <a:schemeClr val="accent2">
                    <a:lumMod val="50000"/>
                  </a:schemeClr>
                </a:solidFill>
                <a:cs typeface="Arial" charset="0"/>
              </a:rPr>
              <a:t>Шефнер</a:t>
            </a:r>
            <a:endParaRPr lang="ru-RU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88" t="16624" r="2602" b="2629"/>
          <a:stretch/>
        </p:blipFill>
        <p:spPr bwMode="auto">
          <a:xfrm>
            <a:off x="755576" y="1772816"/>
            <a:ext cx="3024336" cy="396404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4427984" y="1268760"/>
            <a:ext cx="4076876" cy="5078313"/>
          </a:xfrm>
          <a:prstGeom prst="rect">
            <a:avLst/>
          </a:prstGeom>
          <a:scene3d>
            <a:camera prst="obliqueBottomRight"/>
            <a:lightRig rig="threePt" dir="tl">
              <a:rot lat="0" lon="0" rev="2400000"/>
            </a:lightRig>
          </a:scene3d>
          <a:sp3d>
            <a:bevelT w="25400" h="25400"/>
          </a:sp3d>
        </p:spPr>
        <p:style>
          <a:lnRef idx="0">
            <a:schemeClr val="accent6"/>
          </a:lnRef>
          <a:fillRef idx="1003">
            <a:schemeClr val="lt2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Словом можно убить, </a:t>
            </a:r>
            <a:endParaRPr lang="ru-RU" altLang="ru-RU" sz="2400" b="1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С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ловом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можно спасти,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Словом можно полки </a:t>
            </a:r>
            <a:endParaRPr lang="ru-RU" altLang="ru-RU" sz="2400" b="1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З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а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собой повести.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Словом можно продать, </a:t>
            </a:r>
            <a:endParaRPr lang="ru-RU" altLang="ru-RU" sz="2400" b="1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И</a:t>
            </a: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предать, и купить,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Слово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можно </a:t>
            </a:r>
            <a:endParaRPr lang="ru-RU" altLang="ru-RU" sz="2400" b="1" dirty="0" smtClean="0">
              <a:solidFill>
                <a:schemeClr val="accent5">
                  <a:lumMod val="50000"/>
                </a:schemeClr>
              </a:solidFill>
              <a:cs typeface="Arial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в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Arial" charset="0"/>
              </a:rPr>
              <a:t>разящий свинец перелить.</a:t>
            </a:r>
          </a:p>
        </p:txBody>
      </p:sp>
    </p:spTree>
    <p:extLst>
      <p:ext uri="{BB962C8B-B14F-4D97-AF65-F5344CB8AC3E}">
        <p14:creationId xmlns="" xmlns:p14="http://schemas.microsoft.com/office/powerpoint/2010/main" val="96236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296144"/>
          </a:xfrm>
        </p:spPr>
        <p:txBody>
          <a:bodyPr/>
          <a:lstStyle/>
          <a:p>
            <a:r>
              <a:rPr lang="ru-RU" sz="7200" b="1" i="1" dirty="0" smtClean="0">
                <a:solidFill>
                  <a:srgbClr val="C00000"/>
                </a:solidFill>
              </a:rPr>
              <a:t>СКВЕРНОСЛОВИЕ</a:t>
            </a:r>
            <a:endParaRPr lang="ru-RU" sz="7200" b="1" i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124744"/>
            <a:ext cx="7734747" cy="1500187"/>
          </a:xfrm>
        </p:spPr>
        <p:txBody>
          <a:bodyPr>
            <a:noAutofit/>
          </a:bodyPr>
          <a:lstStyle/>
          <a:p>
            <a:r>
              <a:rPr lang="ru-RU" sz="3200" dirty="0" smtClean="0"/>
              <a:t>— это речь, наполненная неприличными выражениями, непристойными словами, бранью. </a:t>
            </a:r>
          </a:p>
          <a:p>
            <a:r>
              <a:rPr lang="ru-RU" sz="3200" dirty="0" smtClean="0"/>
              <a:t>У этого явления много определений: нецензурная брань, непечатные выражения, матерщина, нецензурная лексика и др.</a:t>
            </a:r>
          </a:p>
          <a:p>
            <a:r>
              <a:rPr lang="ru-RU" sz="3200" dirty="0" smtClean="0"/>
              <a:t> Но издревле матерщина в русском народе именуется сквернословием, от слова «скверна». </a:t>
            </a:r>
            <a:endParaRPr lang="ru-RU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358775"/>
            <a:ext cx="8418513" cy="614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16016" y="476672"/>
            <a:ext cx="379816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СКВЕРНА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</a:p>
          <a:p>
            <a:pPr lvl="0"/>
            <a:r>
              <a:rPr lang="ru-RU" sz="2400" b="1" i="1" dirty="0">
                <a:solidFill>
                  <a:prstClr val="black"/>
                </a:solidFill>
                <a:latin typeface="Book Antiqua" panose="02040602050305030304" pitchFamily="18" charset="0"/>
              </a:rPr>
              <a:t>мерзость, гадость, пакость, </a:t>
            </a:r>
            <a:r>
              <a:rPr lang="ru-RU" sz="2400" b="1" i="1" dirty="0" err="1">
                <a:solidFill>
                  <a:prstClr val="black"/>
                </a:solidFill>
                <a:latin typeface="Book Antiqua" panose="02040602050305030304" pitchFamily="18" charset="0"/>
              </a:rPr>
              <a:t>касть</a:t>
            </a:r>
            <a:r>
              <a:rPr lang="ru-RU" sz="2400" b="1" i="1" dirty="0">
                <a:solidFill>
                  <a:prstClr val="black"/>
                </a:solidFill>
                <a:latin typeface="Book Antiqua" panose="02040602050305030304" pitchFamily="18" charset="0"/>
              </a:rPr>
              <a:t>, все гнусное, противное, отвратительное, непотребное, что мерзит плотски и духовно; нечистота, грязь и гниль, тление, мертвечина, извержения, кал; смрад, вонь; непотребство, разврат, нравственное растление; все богопротивное.</a:t>
            </a:r>
            <a:endParaRPr lang="ru-RU" sz="2000" dirty="0">
              <a:solidFill>
                <a:srgbClr val="895D1D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3213100" cy="9882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5112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32656"/>
            <a:ext cx="8418030" cy="614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424" y="462985"/>
            <a:ext cx="2309151" cy="3316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65819" y="4077072"/>
            <a:ext cx="3240360" cy="18774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СКВЕРНОСЛОВИЕ</a:t>
            </a:r>
          </a:p>
          <a:p>
            <a:r>
              <a:rPr lang="ru-RU" sz="2400" b="1" dirty="0" smtClean="0">
                <a:latin typeface="Book Antiqua" panose="02040602050305030304" pitchFamily="18" charset="0"/>
              </a:rPr>
              <a:t>речь</a:t>
            </a:r>
            <a:r>
              <a:rPr lang="ru-RU" sz="2400" b="1" dirty="0">
                <a:latin typeface="Book Antiqua" panose="02040602050305030304" pitchFamily="18" charset="0"/>
              </a:rPr>
              <a:t>, наполненная скверными, непристойными словами.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60032" y="4109838"/>
            <a:ext cx="3600400" cy="187743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2000" b="1" u="sng" dirty="0">
                <a:solidFill>
                  <a:srgbClr val="C00000"/>
                </a:solidFill>
                <a:latin typeface="Book Antiqua" panose="02040602050305030304" pitchFamily="18" charset="0"/>
              </a:rPr>
              <a:t>СКВЕРНОСЛОВИЕ</a:t>
            </a:r>
          </a:p>
          <a:p>
            <a:r>
              <a:rPr lang="ru-RU" sz="2400" b="1" dirty="0" smtClean="0">
                <a:latin typeface="Book Antiqua" panose="02040602050305030304" pitchFamily="18" charset="0"/>
              </a:rPr>
              <a:t>Неприличные</a:t>
            </a:r>
            <a:r>
              <a:rPr lang="ru-RU" sz="2400" b="1" dirty="0">
                <a:latin typeface="Book Antiqua" panose="02040602050305030304" pitchFamily="18" charset="0"/>
              </a:rPr>
              <a:t>, непристойные слова, выражения; б</a:t>
            </a:r>
            <a:r>
              <a:rPr lang="ru-RU" sz="2400" b="1" dirty="0" smtClean="0">
                <a:latin typeface="Book Antiqua" panose="02040602050305030304" pitchFamily="18" charset="0"/>
              </a:rPr>
              <a:t>рань, ругательства</a:t>
            </a:r>
            <a:endParaRPr lang="ru-RU" sz="2400" b="1" dirty="0">
              <a:latin typeface="Book Antiqua" panose="02040602050305030304" pitchFamily="18" charset="0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540" y="548680"/>
            <a:ext cx="2254163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00192" y="723022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Ефремова Т.Ф.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148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/>
          <a:srcRect r="-90" b="-82"/>
          <a:stretch>
            <a:fillRect/>
          </a:stretch>
        </p:blipFill>
        <p:spPr bwMode="auto">
          <a:xfrm>
            <a:off x="4572000" y="1196752"/>
            <a:ext cx="4176713" cy="46799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0" y="260648"/>
            <a:ext cx="9144000" cy="609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400" b="1" dirty="0">
                <a:solidFill>
                  <a:schemeClr val="accent2"/>
                </a:solidFill>
                <a:latin typeface="+mj-lt"/>
              </a:rPr>
              <a:t>История возникновения сквернословия</a:t>
            </a:r>
            <a:endParaRPr lang="en-US" sz="34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251520" y="908720"/>
            <a:ext cx="4104456" cy="56323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Мистические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корни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этого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явления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уходят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в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далекую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языческую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древность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.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Люди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дохристианской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эпохи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чтобы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оградить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свою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жизнь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от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злобных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нападок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демон</a:t>
            </a:r>
            <a:r>
              <a:rPr lang="ru-RU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ов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,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вступали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с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ним</a:t>
            </a:r>
            <a:r>
              <a:rPr lang="ru-RU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и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 в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контакт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156942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077072"/>
            <a:ext cx="48965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  <a:latin typeface="Book Antiqua" panose="02040602050305030304" pitchFamily="18" charset="0"/>
                <a:ea typeface="Calibri"/>
              </a:rPr>
              <a:t>Корни этого явления уходят в далекую языческую древность. Скверные слова были включены в заклинания, обращенные к языческим </a:t>
            </a:r>
            <a:r>
              <a:rPr lang="ru-RU" sz="2400" b="1" dirty="0" smtClean="0">
                <a:solidFill>
                  <a:schemeClr val="accent1"/>
                </a:solidFill>
                <a:latin typeface="Book Antiqua" panose="02040602050305030304" pitchFamily="18" charset="0"/>
                <a:ea typeface="Calibri"/>
              </a:rPr>
              <a:t>божествам </a:t>
            </a:r>
            <a:endParaRPr lang="ru-RU" sz="2400" b="1" dirty="0">
              <a:solidFill>
                <a:schemeClr val="accent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980728"/>
            <a:ext cx="4464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solidFill>
                  <a:schemeClr val="accent1"/>
                </a:solidFill>
                <a:latin typeface="Book Antiqua" panose="02040602050305030304" pitchFamily="18" charset="0"/>
                <a:ea typeface="Calibri"/>
                <a:cs typeface="Times New Roman"/>
              </a:rPr>
              <a:t>Ведьмы и колдуньи использовали сквернословие в своих наговорах, насылая </a:t>
            </a:r>
            <a:r>
              <a:rPr lang="ru-RU" sz="2400" b="1" dirty="0" smtClean="0">
                <a:solidFill>
                  <a:schemeClr val="accent1"/>
                </a:solidFill>
                <a:latin typeface="Book Antiqua" panose="02040602050305030304" pitchFamily="18" charset="0"/>
                <a:ea typeface="Calibri"/>
                <a:cs typeface="Times New Roman"/>
              </a:rPr>
              <a:t>проклятие</a:t>
            </a:r>
            <a:endParaRPr lang="ru-RU" b="1" dirty="0">
              <a:solidFill>
                <a:schemeClr val="accent1"/>
              </a:solidFill>
              <a:effectLst/>
              <a:latin typeface="Book Antiqua" panose="02040602050305030304" pitchFamily="18" charset="0"/>
              <a:ea typeface="Calibri"/>
              <a:cs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2880320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40968"/>
            <a:ext cx="2461793" cy="3343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0" y="188640"/>
            <a:ext cx="9144000" cy="609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400" b="1" dirty="0">
                <a:solidFill>
                  <a:schemeClr val="accent2"/>
                </a:solidFill>
                <a:latin typeface="+mj-lt"/>
              </a:rPr>
              <a:t>История возникновения сквернословия</a:t>
            </a:r>
            <a:endParaRPr lang="en-US" sz="3400" b="1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942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0" y="260648"/>
            <a:ext cx="9144000" cy="609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400" b="1" dirty="0">
                <a:solidFill>
                  <a:schemeClr val="accent2"/>
                </a:solidFill>
                <a:latin typeface="+mj-lt"/>
              </a:rPr>
              <a:t>История возникновения сквернословия</a:t>
            </a:r>
            <a:endParaRPr lang="en-US" sz="3400" b="1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3641630" cy="414908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283968" y="908720"/>
            <a:ext cx="4320480" cy="2677656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50000">
                <a:schemeClr val="bg1"/>
              </a:gs>
              <a:gs pos="100000">
                <a:schemeClr val="hlink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Этот контакт мог быть только двояким: демона либо ублажали, либо пугали его скверной бранью, демонстрацией своего непотребства.</a:t>
            </a: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283968" y="3717032"/>
            <a:ext cx="4320480" cy="2677656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50000">
                <a:schemeClr val="bg1"/>
              </a:gs>
              <a:gs pos="100000">
                <a:schemeClr val="hlink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Но и призывали демона теми же словами, демонстрируя свою одержимость, свою готовность единения с ним.</a:t>
            </a: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942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0" y="260648"/>
            <a:ext cx="9144000" cy="609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400" b="1" dirty="0">
                <a:solidFill>
                  <a:schemeClr val="accent2"/>
                </a:solidFill>
                <a:latin typeface="+mj-lt"/>
              </a:rPr>
              <a:t>История возникновения сквернословия</a:t>
            </a:r>
            <a:endParaRPr lang="en-US" sz="3400" b="1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836712"/>
            <a:ext cx="4968552" cy="324269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95536" y="4149080"/>
            <a:ext cx="8352928" cy="2308324"/>
          </a:xfrm>
          <a:prstGeom prst="rect">
            <a:avLst/>
          </a:prstGeom>
          <a:gradFill rotWithShape="0">
            <a:gsLst>
              <a:gs pos="0">
                <a:srgbClr val="00CC66"/>
              </a:gs>
              <a:gs pos="100000">
                <a:srgbClr val="FFFFCC"/>
              </a:gs>
            </a:gsLst>
            <a:path path="rect">
              <a:fillToRect t="100000" r="100000"/>
            </a:path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Таким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образом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,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так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называемый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мат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является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языком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общения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с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демонами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. </a:t>
            </a:r>
            <a:endParaRPr lang="ru-RU" sz="2400" b="1" dirty="0">
              <a:solidFill>
                <a:schemeClr val="bg2">
                  <a:lumMod val="10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Неслучайно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в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филологии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это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явление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именуется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инфернальной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лексикой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. </a:t>
            </a:r>
          </a:p>
          <a:p>
            <a:pPr algn="ctr" eaLnBrk="0" hangingPunct="0">
              <a:defRPr/>
            </a:pPr>
            <a:r>
              <a:rPr lang="ru-RU" sz="2400" b="1" u="sng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Инфернальной</a:t>
            </a: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 – значит адской, из преисподней.</a:t>
            </a:r>
            <a:endParaRPr lang="en-US" sz="2400" b="1" dirty="0">
              <a:solidFill>
                <a:schemeClr val="bg2">
                  <a:lumMod val="10000"/>
                </a:schemeClr>
              </a:solidFill>
              <a:latin typeface="Cambria" pitchFamily="18" charset="0"/>
            </a:endParaRPr>
          </a:p>
          <a:p>
            <a:pPr algn="ctr" eaLnBrk="0" hangingPunct="0">
              <a:defRPr/>
            </a:pPr>
            <a:endParaRPr lang="en-US" sz="2400" b="1" dirty="0">
              <a:solidFill>
                <a:schemeClr val="bg2">
                  <a:lumMod val="1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942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67544" y="332656"/>
            <a:ext cx="8280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Cambria" pitchFamily="18" charset="0"/>
              </a:rPr>
              <a:t>Заблуждением является общепринятое мнение насчет того, что мат - это славянская традиция.</a:t>
            </a:r>
          </a:p>
          <a:p>
            <a:pPr algn="ctr"/>
            <a:endParaRPr lang="ru-RU" sz="3200" b="1" dirty="0" smtClean="0">
              <a:latin typeface="Cambria" pitchFamily="18" charset="0"/>
            </a:endParaRPr>
          </a:p>
          <a:p>
            <a:r>
              <a:rPr lang="ru-RU" sz="3200" b="1" dirty="0" smtClean="0">
                <a:latin typeface="Cambria" pitchFamily="18" charset="0"/>
              </a:rPr>
              <a:t> </a:t>
            </a:r>
          </a:p>
          <a:p>
            <a:pPr algn="ctr"/>
            <a:r>
              <a:rPr lang="ru-RU" sz="3200" b="1" dirty="0" smtClean="0">
                <a:latin typeface="Cambria" pitchFamily="18" charset="0"/>
              </a:rPr>
              <a:t>Сквернословие на Руси примерно до середины XIX века не только не было распространено даже в деревне, но и являлось уголовно наказуемым. Позднее, сквернословящего человека подвергали публичной порке. </a:t>
            </a:r>
            <a:endParaRPr lang="ru-RU" sz="32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886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556792"/>
            <a:ext cx="3888432" cy="453650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времена царя Алексея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Михайловича Романова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услышать на улице мат было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просто невозможно. И это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объясняется не только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скромностью наших предков,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но и политикой, проводимой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государством. По Соборному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уложению за использование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непотребных слов налагалось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жестокое наказание –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вплоть до смертной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казни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4526"/>
            <a:ext cx="7756263" cy="894194"/>
          </a:xfrm>
        </p:spPr>
        <p:txBody>
          <a:bodyPr/>
          <a:lstStyle/>
          <a:p>
            <a:r>
              <a:rPr lang="ru-RU" sz="4000" b="1" dirty="0" smtClean="0"/>
              <a:t>Алексей Михайлович Романов</a:t>
            </a:r>
            <a:endParaRPr lang="ru-RU" sz="40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08720"/>
            <a:ext cx="409575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0886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788024" y="1340768"/>
            <a:ext cx="3888432" cy="453650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При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Петре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I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была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выпущена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книга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"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Юности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Честное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Зеркало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",</a:t>
            </a:r>
          </a:p>
          <a:p>
            <a:pPr marL="0" lvl="0" indent="0" algn="just">
              <a:spcBef>
                <a:spcPts val="0"/>
              </a:spcBef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где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писалось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,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что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приличное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поведение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людей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может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быть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признано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лишь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с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полным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воздержанием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от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бранной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ругани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Comic Sans MS" pitchFamily="66"/>
                <a:ea typeface="Arial Unicode MS" pitchFamily="2"/>
                <a:cs typeface="Tahoma" pitchFamily="2"/>
              </a:rPr>
              <a:t>.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Comic Sans MS" pitchFamily="66"/>
              <a:ea typeface="Arial Unicode MS" pitchFamily="2"/>
              <a:cs typeface="Tahoma" pitchFamily="2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4526"/>
            <a:ext cx="7756263" cy="894194"/>
          </a:xfrm>
        </p:spPr>
        <p:txBody>
          <a:bodyPr/>
          <a:lstStyle/>
          <a:p>
            <a:r>
              <a:rPr lang="ru-RU" sz="4000" b="1" dirty="0" smtClean="0"/>
              <a:t>Царь Петр </a:t>
            </a:r>
            <a:r>
              <a:rPr lang="en-US" sz="4000" b="1" dirty="0" smtClean="0"/>
              <a:t>I</a:t>
            </a:r>
            <a:endParaRPr lang="ru-RU" sz="40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3960440" cy="5134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3967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11625533"/>
              </p:ext>
            </p:extLst>
          </p:nvPr>
        </p:nvGraphicFramePr>
        <p:xfrm>
          <a:off x="251520" y="1556792"/>
          <a:ext cx="871296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12968" cy="1291750"/>
          </a:xfrm>
        </p:spPr>
        <p:txBody>
          <a:bodyPr/>
          <a:lstStyle/>
          <a:p>
            <a:r>
              <a:rPr lang="ru-RU" sz="3200" b="1" dirty="0" smtClean="0"/>
              <a:t>Причины использования бранных слов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133506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9703"/>
            <a:ext cx="4104456" cy="6160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83968" y="476672"/>
            <a:ext cx="4572000" cy="501983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u="sng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Статья 20 часть 1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u="sng" dirty="0" smtClean="0">
                <a:solidFill>
                  <a:schemeClr val="accent5"/>
                </a:solidFill>
                <a:ea typeface="Calibri"/>
                <a:cs typeface="Times New Roman"/>
              </a:rPr>
              <a:t>предусматривает </a:t>
            </a:r>
            <a:r>
              <a:rPr lang="ru-RU" sz="2400" b="1" u="sng" dirty="0">
                <a:solidFill>
                  <a:schemeClr val="accent5"/>
                </a:solidFill>
                <a:ea typeface="Calibri"/>
                <a:cs typeface="Times New Roman"/>
              </a:rPr>
              <a:t>следующее наказание за нецензурную брань в общественных местах: </a:t>
            </a:r>
            <a:r>
              <a:rPr lang="ru-RU" sz="2400" b="1" dirty="0">
                <a:solidFill>
                  <a:schemeClr val="accent5"/>
                </a:solidFill>
                <a:ea typeface="Calibri"/>
                <a:cs typeface="Times New Roman"/>
              </a:rPr>
              <a:t>штраф в размере от пяти до пятнадцати минимальных размеров оплаты труда или административный арест на срок до 15 </a:t>
            </a:r>
            <a:r>
              <a:rPr lang="ru-RU" sz="2400" b="1" dirty="0" smtClean="0">
                <a:solidFill>
                  <a:schemeClr val="accent5"/>
                </a:solidFill>
                <a:ea typeface="Calibri"/>
                <a:cs typeface="Times New Roman"/>
              </a:rPr>
              <a:t>суток</a:t>
            </a:r>
            <a:endParaRPr lang="ru-RU" b="1" dirty="0">
              <a:solidFill>
                <a:schemeClr val="accent5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733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3568" y="0"/>
            <a:ext cx="8229600" cy="125272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1507" name="Rectangle 1027"/>
          <p:cNvSpPr>
            <a:spLocks noChangeArrowheads="1"/>
          </p:cNvSpPr>
          <p:nvPr/>
        </p:nvSpPr>
        <p:spPr bwMode="auto">
          <a:xfrm>
            <a:off x="0" y="3933056"/>
            <a:ext cx="9144000" cy="267765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ambria" pitchFamily="18" charset="0"/>
              </a:rPr>
              <a:t>Было доказано, что каждое слово несет энергетический заряд и воздействует на наши гены, либо продлевая молодость, либо приближая старость. </a:t>
            </a:r>
          </a:p>
          <a:p>
            <a:pPr algn="ctr"/>
            <a:r>
              <a:rPr lang="ru-RU" sz="2400" b="1" dirty="0">
                <a:latin typeface="Cambria" pitchFamily="18" charset="0"/>
              </a:rPr>
              <a:t>Оказывается, разные слова по-разному заряжены, причем зарядов может быть только два: положительный и отрицательный. </a:t>
            </a:r>
          </a:p>
          <a:p>
            <a:pPr algn="ctr"/>
            <a:r>
              <a:rPr lang="ru-RU" sz="2400" b="1" dirty="0">
                <a:latin typeface="Cambria" pitchFamily="18" charset="0"/>
              </a:rPr>
              <a:t>Любая матерщина идет со знаком «минус».</a:t>
            </a:r>
          </a:p>
        </p:txBody>
      </p:sp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980728"/>
            <a:ext cx="4824536" cy="291632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7647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924300" y="908720"/>
            <a:ext cx="5219700" cy="483209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latin typeface="Cambria" pitchFamily="18" charset="0"/>
                <a:ea typeface="Cambria Math" pitchFamily="18" charset="0"/>
                <a:cs typeface="Cambria Math" pitchFamily="18" charset="0"/>
              </a:rPr>
              <a:t>Мат способствует быстрому старению.</a:t>
            </a:r>
          </a:p>
          <a:p>
            <a:pPr algn="ctr"/>
            <a:endParaRPr lang="ru-RU" sz="2800" b="1" dirty="0" smtClean="0"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algn="ctr"/>
            <a:r>
              <a:rPr lang="ru-RU" sz="2800" b="1" dirty="0" smtClean="0">
                <a:latin typeface="Cambria" pitchFamily="18" charset="0"/>
                <a:ea typeface="Cambria Math" pitchFamily="18" charset="0"/>
                <a:cs typeface="Cambria Math" pitchFamily="18" charset="0"/>
              </a:rPr>
              <a:t>Исследования </a:t>
            </a:r>
            <a:r>
              <a:rPr lang="ru-RU" sz="2800" b="1" dirty="0">
                <a:latin typeface="Cambria" pitchFamily="18" charset="0"/>
                <a:ea typeface="Cambria Math" pitchFamily="18" charset="0"/>
                <a:cs typeface="Cambria Math" pitchFamily="18" charset="0"/>
              </a:rPr>
              <a:t>показали, что у </a:t>
            </a:r>
            <a:r>
              <a:rPr lang="ru-RU" sz="2800" b="1" dirty="0" err="1">
                <a:latin typeface="Cambria" pitchFamily="18" charset="0"/>
                <a:ea typeface="Cambria Math" pitchFamily="18" charset="0"/>
                <a:cs typeface="Cambria Math" pitchFamily="18" charset="0"/>
              </a:rPr>
              <a:t>матерщинников</a:t>
            </a:r>
            <a:r>
              <a:rPr lang="ru-RU" sz="2800" b="1" dirty="0">
                <a:latin typeface="Cambria" pitchFamily="18" charset="0"/>
                <a:ea typeface="Cambria Math" pitchFamily="18" charset="0"/>
                <a:cs typeface="Cambria Math" pitchFamily="18" charset="0"/>
              </a:rPr>
              <a:t> очень быстро проявляются возрастные изменения на клеточном уровне, которые ведут ко всевозможным болезням. </a:t>
            </a:r>
          </a:p>
          <a:p>
            <a:pPr algn="ctr"/>
            <a:endParaRPr lang="ru-RU" sz="2800" b="1" dirty="0">
              <a:latin typeface="Cambria" pitchFamily="18" charset="0"/>
              <a:ea typeface="Cambria Math" pitchFamily="18" charset="0"/>
              <a:cs typeface="Cambria Math" pitchFamily="18" charset="0"/>
            </a:endParaRPr>
          </a:p>
        </p:txBody>
      </p:sp>
      <p:pic>
        <p:nvPicPr>
          <p:cNvPr id="2253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04864"/>
            <a:ext cx="3658201" cy="403316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3" name="Rectangle 1031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229600" cy="8972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5845" name="Rectangle 1028"/>
          <p:cNvSpPr>
            <a:spLocks noChangeArrowheads="1"/>
          </p:cNvSpPr>
          <p:nvPr/>
        </p:nvSpPr>
        <p:spPr bwMode="auto">
          <a:xfrm>
            <a:off x="5364163" y="1773238"/>
            <a:ext cx="3581400" cy="4400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latin typeface="+mj-lt"/>
              </a:rPr>
              <a:t>Исследователи изобрели аппарат, который переводит человеческие слова в электромагнитные колебания. </a:t>
            </a:r>
          </a:p>
          <a:p>
            <a:pPr algn="ctr">
              <a:defRPr/>
            </a:pPr>
            <a:r>
              <a:rPr lang="ru-RU" sz="2800" b="1" dirty="0">
                <a:latin typeface="+mj-lt"/>
              </a:rPr>
              <a:t>А они, как известно, влияют на молекулы ДНК.</a:t>
            </a:r>
            <a:r>
              <a:rPr lang="ru-RU" sz="2000" dirty="0">
                <a:latin typeface="+mj-lt"/>
                <a:cs typeface="Times New Roman" pitchFamily="18" charset="0"/>
              </a:rPr>
              <a:t> </a:t>
            </a:r>
            <a:endParaRPr lang="ru-RU" sz="4000" dirty="0">
              <a:latin typeface="+mj-lt"/>
            </a:endParaRPr>
          </a:p>
        </p:txBody>
      </p:sp>
      <p:pic>
        <p:nvPicPr>
          <p:cNvPr id="24580" name="Picture 1029" descr="cc243b265242e6bd516cd3c44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44675"/>
            <a:ext cx="50038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9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229600" cy="8972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323850" y="5805488"/>
            <a:ext cx="8382000" cy="946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atin typeface="Cambria" pitchFamily="18" charset="0"/>
              </a:rPr>
              <a:t>В результате ДНК начинает вырабатывать противоестественные программы. </a:t>
            </a:r>
            <a:endParaRPr lang="ru-RU" sz="2800" dirty="0"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25604" name="Picture 8" descr="awr_dna_tre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1628775"/>
            <a:ext cx="60960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9"/>
          <p:cNvSpPr>
            <a:spLocks noChangeArrowheads="1"/>
          </p:cNvSpPr>
          <p:nvPr/>
        </p:nvSpPr>
        <p:spPr bwMode="auto">
          <a:xfrm>
            <a:off x="0" y="1484313"/>
            <a:ext cx="2971800" cy="4362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atin typeface="Cambria" pitchFamily="18" charset="0"/>
              </a:rPr>
              <a:t>Ученые обнаружили, что когда человек ругается, то его хромосомы </a:t>
            </a:r>
          </a:p>
          <a:p>
            <a:pPr algn="ctr"/>
            <a:r>
              <a:rPr lang="ru-RU" sz="2800" b="1" dirty="0">
                <a:latin typeface="Cambria" pitchFamily="18" charset="0"/>
              </a:rPr>
              <a:t>корежатся и гнутся, гены меняются местами.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229600" cy="68126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26627" name="Picture 4" descr="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2420938"/>
            <a:ext cx="3733800" cy="264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179388" y="2205038"/>
            <a:ext cx="5334000" cy="3267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ru-RU" sz="2600" b="1">
                <a:latin typeface="Cambria" pitchFamily="18" charset="0"/>
              </a:rPr>
              <a:t>И так постепенно потомству передается программа самоликвидации.      Ученые зафиксировали, что бранные слова вызывают мутагенный эффект подобный тому, что дает радиоактивное облучение мощностью в тысячи рентген.</a:t>
            </a:r>
            <a:r>
              <a:rPr lang="ru-RU" sz="2600" b="1">
                <a:latin typeface="Cambria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83" name="Rectangle 51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229600" cy="82528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8918" name="Rectangle 49"/>
          <p:cNvSpPr>
            <a:spLocks noChangeArrowheads="1"/>
          </p:cNvSpPr>
          <p:nvPr/>
        </p:nvSpPr>
        <p:spPr bwMode="auto">
          <a:xfrm>
            <a:off x="395536" y="1124744"/>
            <a:ext cx="4876800" cy="5251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П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роводился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ru-RU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э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ксперимент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ru-RU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с облучением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сем</a:t>
            </a:r>
            <a:r>
              <a:rPr lang="ru-RU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ян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растения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арабидопсис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.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Почти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все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они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погибли</a:t>
            </a:r>
            <a:r>
              <a:rPr lang="ru-RU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.</a:t>
            </a:r>
          </a:p>
          <a:p>
            <a:pPr algn="ctr">
              <a:defRPr/>
            </a:pPr>
            <a:r>
              <a:rPr lang="ru-RU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Т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е,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что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выжили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,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стали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генетическими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уродцами</a:t>
            </a:r>
            <a:r>
              <a:rPr lang="ru-RU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,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и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через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несколько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поколений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выродились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. </a:t>
            </a:r>
            <a:endParaRPr lang="ru-RU" sz="2600" b="1" dirty="0">
              <a:solidFill>
                <a:schemeClr val="accent4">
                  <a:lumMod val="50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Интересно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,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что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мутагенный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эффект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не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зависел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от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силы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ru-RU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голоса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, </a:t>
            </a:r>
            <a:r>
              <a:rPr lang="ru-RU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слова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могли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произноситься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то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громко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,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то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en-US" sz="2600" b="1" dirty="0" err="1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шепотом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. </a:t>
            </a:r>
          </a:p>
        </p:txBody>
      </p:sp>
      <p:pic>
        <p:nvPicPr>
          <p:cNvPr id="2765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1700213"/>
            <a:ext cx="3457575" cy="4943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11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229600" cy="75327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9942" name="Rectangle 5"/>
          <p:cNvSpPr>
            <a:spLocks noChangeArrowheads="1"/>
          </p:cNvSpPr>
          <p:nvPr/>
        </p:nvSpPr>
        <p:spPr bwMode="auto">
          <a:xfrm>
            <a:off x="3851275" y="1595438"/>
            <a:ext cx="5132388" cy="5262562"/>
          </a:xfrm>
          <a:prstGeom prst="rect">
            <a:avLst/>
          </a:prstGeom>
          <a:gradFill rotWithShape="0">
            <a:gsLst>
              <a:gs pos="0">
                <a:srgbClr val="C6FF27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Проведен был и обратный эксперимент: ученые «благословляли» семена, убитые радиоактивным облучением в десять тысяч рентген,  молились над ними, и тогда перепутавшиеся гены, разорванные хромосомы и спирали ДНК встали на свои места и срослись, убитые семена ожили.</a:t>
            </a:r>
            <a:r>
              <a:rPr lang="en-US" sz="19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 </a:t>
            </a:r>
            <a:endParaRPr lang="en-US" sz="3200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867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628775"/>
            <a:ext cx="3240088" cy="4968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title"/>
          </p:nvPr>
        </p:nvSpPr>
        <p:spPr>
          <a:xfrm>
            <a:off x="4191000" y="76200"/>
            <a:ext cx="4953000" cy="1143000"/>
          </a:xfrm>
          <a:effectLst>
            <a:outerShdw dist="81320" dir="2319588" algn="ctr" rotWithShape="0">
              <a:srgbClr val="CC3300"/>
            </a:outerShdw>
          </a:effectLst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>
                <a:solidFill>
                  <a:schemeClr val="accent1">
                    <a:satMod val="150000"/>
                  </a:schemeClr>
                </a:solidFill>
              </a:rPr>
              <a:t>Влияние мата</a:t>
            </a:r>
            <a:br>
              <a:rPr lang="ru-RU" sz="3600">
                <a:solidFill>
                  <a:schemeClr val="accent1">
                    <a:satMod val="150000"/>
                  </a:schemeClr>
                </a:solidFill>
              </a:rPr>
            </a:br>
            <a:r>
              <a:rPr lang="ru-RU" sz="3600">
                <a:solidFill>
                  <a:schemeClr val="accent1">
                    <a:satMod val="150000"/>
                  </a:schemeClr>
                </a:solidFill>
              </a:rPr>
              <a:t> на здоровье</a:t>
            </a:r>
            <a:endParaRPr lang="en-US" sz="200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40962" name="Дата 5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0963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pic>
        <p:nvPicPr>
          <p:cNvPr id="29701" name="Picture 3" descr="cc243b265242e6bd516cd3c44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"/>
            <a:ext cx="9144000" cy="678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4" name="Rectangle 94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229600" cy="8972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0723" name="Rectangle 95"/>
          <p:cNvSpPr>
            <a:spLocks noChangeArrowheads="1"/>
          </p:cNvSpPr>
          <p:nvPr/>
        </p:nvSpPr>
        <p:spPr bwMode="auto">
          <a:xfrm>
            <a:off x="468313" y="1628775"/>
            <a:ext cx="4572000" cy="4968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latin typeface="Cambria" pitchFamily="18" charset="0"/>
              </a:rPr>
              <a:t>И</a:t>
            </a:r>
            <a:r>
              <a:rPr lang="en-US" sz="2000" b="1">
                <a:latin typeface="Cambria" pitchFamily="18" charset="0"/>
              </a:rPr>
              <a:t>звестный психофизиолог, врач, член Всемирной экологической академии Леонид Китаев – Смык утверждает, что злоупотребление матом медленно, но верно ведет к гормональным нарушениям, особенно у женщин. </a:t>
            </a:r>
            <a:endParaRPr lang="ru-RU" sz="2000" b="1">
              <a:latin typeface="Cambria" pitchFamily="18" charset="0"/>
            </a:endParaRPr>
          </a:p>
          <a:p>
            <a:pPr algn="just"/>
            <a:r>
              <a:rPr lang="en-US" sz="2000" b="1">
                <a:latin typeface="Cambria" pitchFamily="18" charset="0"/>
              </a:rPr>
              <a:t>Косметологи заметили, что те их клиентки, которые не могут жить без мата, больше других страдают от повышенной волосатости конечностей, у них более низкий голос. </a:t>
            </a:r>
            <a:endParaRPr lang="ru-RU" sz="2000" b="1">
              <a:latin typeface="Cambria" pitchFamily="18" charset="0"/>
            </a:endParaRPr>
          </a:p>
          <a:p>
            <a:pPr algn="just"/>
            <a:r>
              <a:rPr lang="en-US" sz="2000" b="1">
                <a:latin typeface="Cambria" pitchFamily="18" charset="0"/>
              </a:rPr>
              <a:t>Дело в том, что мат способствует выработке мужских половых гормонов.</a:t>
            </a:r>
          </a:p>
        </p:txBody>
      </p:sp>
      <p:pic>
        <p:nvPicPr>
          <p:cNvPr id="30724" name="Picture 96" descr="301820_sad_looking_wo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163" y="1700213"/>
            <a:ext cx="3471862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229600" cy="8972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179512" y="980728"/>
            <a:ext cx="8812213" cy="526297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25400" dir="5400000" algn="ctr" rotWithShape="0">
              <a:srgbClr val="FFCC66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u="sng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Эксперименты с </a:t>
            </a:r>
            <a:r>
              <a:rPr lang="ru-RU" sz="4000" b="1" u="sng" dirty="0" smtClean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водой</a:t>
            </a:r>
          </a:p>
          <a:p>
            <a:pPr algn="ctr">
              <a:defRPr/>
            </a:pPr>
            <a:endParaRPr lang="ru-RU" sz="4000" b="1" u="sng" dirty="0">
              <a:solidFill>
                <a:schemeClr val="accent4">
                  <a:lumMod val="50000"/>
                </a:schemeClr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Cambria" pitchFamily="18" charset="0"/>
              </a:rPr>
              <a:t>Под действием звуков, в том числе и человеческой речи, молекулы воды (а наше тело состоит примерно на 80 процентов из неё) начинают выстраиваться в сложные скульптуры. И в зависимости от ритма и смысловой нагрузки эти структуры могут лечить или, наоборот, отравлять организм.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64" y="1663990"/>
            <a:ext cx="4392488" cy="51328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Выноска-облако 8"/>
          <p:cNvSpPr/>
          <p:nvPr/>
        </p:nvSpPr>
        <p:spPr>
          <a:xfrm>
            <a:off x="4311543" y="54107"/>
            <a:ext cx="4572000" cy="4032448"/>
          </a:xfrm>
          <a:prstGeom prst="cloudCallout">
            <a:avLst>
              <a:gd name="adj1" fmla="val -57070"/>
              <a:gd name="adj2" fmla="val 34885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824928" y="692696"/>
            <a:ext cx="4032448" cy="336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  <a:buClr>
                <a:srgbClr val="873624"/>
              </a:buClr>
            </a:pPr>
            <a:r>
              <a:rPr lang="ru-RU" sz="2400" b="1" u="sng" dirty="0" smtClean="0">
                <a:solidFill>
                  <a:srgbClr val="895D1D"/>
                </a:solidFill>
                <a:ea typeface="Calibri"/>
                <a:cs typeface="Times New Roman"/>
              </a:rPr>
              <a:t>Японский учёный                               </a:t>
            </a:r>
            <a:r>
              <a:rPr lang="ru-RU" sz="2400" b="1" u="sng" dirty="0" err="1" smtClean="0">
                <a:solidFill>
                  <a:srgbClr val="895D1D"/>
                </a:solidFill>
                <a:ea typeface="Calibri"/>
                <a:cs typeface="Times New Roman"/>
              </a:rPr>
              <a:t>Масару</a:t>
            </a:r>
            <a:r>
              <a:rPr lang="ru-RU" sz="2400" b="1" u="sng" dirty="0" smtClean="0">
                <a:solidFill>
                  <a:srgbClr val="895D1D"/>
                </a:solidFill>
                <a:ea typeface="Calibri"/>
                <a:cs typeface="Times New Roman"/>
              </a:rPr>
              <a:t> </a:t>
            </a:r>
            <a:r>
              <a:rPr lang="ru-RU" sz="2400" b="1" u="sng" dirty="0" err="1" smtClean="0">
                <a:solidFill>
                  <a:srgbClr val="895D1D"/>
                </a:solidFill>
                <a:ea typeface="Calibri"/>
                <a:cs typeface="Times New Roman"/>
              </a:rPr>
              <a:t>Эмото</a:t>
            </a:r>
            <a:r>
              <a:rPr lang="ru-RU" sz="2400" b="1" u="sng" dirty="0" smtClean="0">
                <a:solidFill>
                  <a:srgbClr val="895D1D"/>
                </a:solidFill>
                <a:ea typeface="Calibri"/>
                <a:cs typeface="Times New Roman"/>
              </a:rPr>
              <a:t> </a:t>
            </a:r>
          </a:p>
          <a:p>
            <a:pPr lvl="0" algn="ctr">
              <a:lnSpc>
                <a:spcPct val="150000"/>
              </a:lnSpc>
              <a:spcBef>
                <a:spcPct val="20000"/>
              </a:spcBef>
              <a:buClr>
                <a:srgbClr val="873624"/>
              </a:buClr>
            </a:pPr>
            <a:r>
              <a:rPr lang="ru-RU" sz="2000" b="1" dirty="0" smtClean="0">
                <a:solidFill>
                  <a:srgbClr val="895D1D"/>
                </a:solidFill>
                <a:ea typeface="Calibri"/>
                <a:cs typeface="Times New Roman"/>
              </a:rPr>
              <a:t>«Вода не только воспринимает информацию, и может меняться под действием мысли                      или слова»</a:t>
            </a:r>
            <a:endParaRPr lang="ru-RU" sz="1600" b="1" i="1" dirty="0">
              <a:solidFill>
                <a:srgbClr val="895D1D"/>
              </a:solidFill>
              <a:latin typeface="Calibri"/>
              <a:ea typeface="Calibri"/>
              <a:cs typeface="Times New Roman"/>
            </a:endParaRPr>
          </a:p>
          <a:p>
            <a:pPr marL="365760" lvl="0" indent="-365760" algn="ctr">
              <a:lnSpc>
                <a:spcPct val="150000"/>
              </a:lnSpc>
              <a:spcBef>
                <a:spcPct val="20000"/>
              </a:spcBef>
              <a:buClr>
                <a:srgbClr val="873624"/>
              </a:buClr>
              <a:buFont typeface="Wingdings" pitchFamily="2" charset="2"/>
              <a:buChar char=""/>
            </a:pPr>
            <a:endParaRPr lang="ru-RU" sz="2400" dirty="0">
              <a:solidFill>
                <a:srgbClr val="895D1D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139952" y="4221088"/>
            <a:ext cx="4851648" cy="230832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ambria" pitchFamily="18" charset="0"/>
              </a:rPr>
              <a:t>В XX веке японский ученый </a:t>
            </a:r>
            <a:r>
              <a:rPr lang="ru-RU" sz="2400" b="1" dirty="0" err="1">
                <a:latin typeface="Cambria" pitchFamily="18" charset="0"/>
              </a:rPr>
              <a:t>Масаро</a:t>
            </a:r>
            <a:r>
              <a:rPr lang="ru-RU" sz="2400" b="1" dirty="0">
                <a:latin typeface="Cambria" pitchFamily="18" charset="0"/>
              </a:rPr>
              <a:t> </a:t>
            </a:r>
            <a:r>
              <a:rPr lang="ru-RU" sz="2400" b="1" dirty="0" err="1">
                <a:latin typeface="Cambria" pitchFamily="18" charset="0"/>
              </a:rPr>
              <a:t>Эмото</a:t>
            </a:r>
            <a:r>
              <a:rPr lang="ru-RU" sz="2400" b="1" dirty="0">
                <a:latin typeface="Cambria" pitchFamily="18" charset="0"/>
              </a:rPr>
              <a:t> с помощью новейшего оборудования смог заморозить и сфотографировать воду под микроскопом. </a:t>
            </a:r>
            <a:endParaRPr lang="en-US" sz="24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970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46524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07504" y="1412776"/>
            <a:ext cx="4572000" cy="50165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endParaRPr lang="ru-RU" sz="3200" b="1" dirty="0">
              <a:latin typeface="Cambria" pitchFamily="18" charset="0"/>
            </a:endParaRPr>
          </a:p>
          <a:p>
            <a:pPr algn="ctr"/>
            <a:r>
              <a:rPr lang="ru-RU" sz="3200" b="1" dirty="0">
                <a:latin typeface="Cambria" pitchFamily="18" charset="0"/>
              </a:rPr>
              <a:t>То, что он разглядел на молекулярном уровне, его поразило. На фото предстали в основном кристаллы разной формы и четкости – с виду очень похожие на снежинки.</a:t>
            </a:r>
            <a:r>
              <a:rPr lang="ru-RU" sz="3200" b="1" dirty="0">
                <a:latin typeface="Cambria" pitchFamily="18" charset="0"/>
                <a:cs typeface="Times New Roman" pitchFamily="18" charset="0"/>
              </a:rPr>
              <a:t> </a:t>
            </a:r>
            <a:endParaRPr lang="en-US" sz="3200" b="1" dirty="0">
              <a:latin typeface="Cambria" pitchFamily="18" charset="0"/>
            </a:endParaRPr>
          </a:p>
        </p:txBody>
      </p:sp>
      <p:pic>
        <p:nvPicPr>
          <p:cNvPr id="3379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722430"/>
            <a:ext cx="3996755" cy="603873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229600" cy="96929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46085" name="AutoShape 4"/>
          <p:cNvSpPr>
            <a:spLocks noChangeArrowheads="1"/>
          </p:cNvSpPr>
          <p:nvPr/>
        </p:nvSpPr>
        <p:spPr bwMode="auto">
          <a:xfrm>
            <a:off x="762000" y="5410200"/>
            <a:ext cx="3276600" cy="533400"/>
          </a:xfrm>
          <a:prstGeom prst="flowChartAlternateProcess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latin typeface="+mj-lt"/>
              </a:rPr>
              <a:t>Ангел (по-японски)</a:t>
            </a:r>
          </a:p>
        </p:txBody>
      </p:sp>
      <p:sp>
        <p:nvSpPr>
          <p:cNvPr id="46088" name="AutoShape 7"/>
          <p:cNvSpPr>
            <a:spLocks noChangeArrowheads="1"/>
          </p:cNvSpPr>
          <p:nvPr/>
        </p:nvSpPr>
        <p:spPr bwMode="auto">
          <a:xfrm>
            <a:off x="4953000" y="5410200"/>
            <a:ext cx="3276600" cy="533400"/>
          </a:xfrm>
          <a:prstGeom prst="flowChartAlternateProcess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latin typeface="+mj-lt"/>
              </a:rPr>
              <a:t>Дьявол (по-японски)</a:t>
            </a:r>
          </a:p>
        </p:txBody>
      </p:sp>
      <p:pic>
        <p:nvPicPr>
          <p:cNvPr id="3482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205038"/>
            <a:ext cx="4033837" cy="28082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3482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205038"/>
            <a:ext cx="4010025" cy="28082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229600" cy="96929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47110" name="AutoShape 7"/>
          <p:cNvSpPr>
            <a:spLocks noChangeArrowheads="1"/>
          </p:cNvSpPr>
          <p:nvPr/>
        </p:nvSpPr>
        <p:spPr bwMode="auto">
          <a:xfrm>
            <a:off x="4800600" y="5181600"/>
            <a:ext cx="4038600" cy="838200"/>
          </a:xfrm>
          <a:prstGeom prst="flowChartAlternateProcess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>
                <a:latin typeface="+mj-lt"/>
              </a:rPr>
              <a:t>Ты меня достал!</a:t>
            </a:r>
          </a:p>
          <a:p>
            <a:pPr algn="ctr">
              <a:defRPr/>
            </a:pPr>
            <a:r>
              <a:rPr lang="ru-RU" sz="2400" b="1">
                <a:latin typeface="+mj-lt"/>
              </a:rPr>
              <a:t> (по- английски) </a:t>
            </a:r>
          </a:p>
        </p:txBody>
      </p:sp>
      <p:sp>
        <p:nvSpPr>
          <p:cNvPr id="47112" name="AutoShape 16"/>
          <p:cNvSpPr>
            <a:spLocks noChangeArrowheads="1"/>
          </p:cNvSpPr>
          <p:nvPr/>
        </p:nvSpPr>
        <p:spPr bwMode="auto">
          <a:xfrm>
            <a:off x="990600" y="5181600"/>
            <a:ext cx="3048000" cy="762000"/>
          </a:xfrm>
          <a:prstGeom prst="flowChartAlternateProcess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>
                <a:latin typeface="+mj-lt"/>
              </a:rPr>
              <a:t>Вода, которую</a:t>
            </a:r>
          </a:p>
          <a:p>
            <a:pPr algn="ctr">
              <a:defRPr/>
            </a:pPr>
            <a:r>
              <a:rPr lang="ru-RU" sz="2400" b="1">
                <a:latin typeface="+mj-lt"/>
              </a:rPr>
              <a:t>игнорировали</a:t>
            </a:r>
          </a:p>
        </p:txBody>
      </p:sp>
      <p:pic>
        <p:nvPicPr>
          <p:cNvPr id="3584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1700213"/>
            <a:ext cx="3614738" cy="324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3584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773238"/>
            <a:ext cx="4570412" cy="31686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8"/>
          <p:cNvSpPr>
            <a:spLocks noChangeArrowheads="1"/>
          </p:cNvSpPr>
          <p:nvPr/>
        </p:nvSpPr>
        <p:spPr bwMode="auto">
          <a:xfrm>
            <a:off x="6156325" y="3141663"/>
            <a:ext cx="2667000" cy="533400"/>
          </a:xfrm>
          <a:prstGeom prst="flowChartAlternateProcess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ambria" pitchFamily="18" charset="0"/>
              </a:rPr>
              <a:t>по-японски</a:t>
            </a:r>
          </a:p>
        </p:txBody>
      </p:sp>
      <p:sp>
        <p:nvSpPr>
          <p:cNvPr id="36867" name="AutoShape 11"/>
          <p:cNvSpPr>
            <a:spLocks noChangeArrowheads="1"/>
          </p:cNvSpPr>
          <p:nvPr/>
        </p:nvSpPr>
        <p:spPr bwMode="auto">
          <a:xfrm>
            <a:off x="2916238" y="3789363"/>
            <a:ext cx="2971800" cy="533400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ambria" pitchFamily="18" charset="0"/>
              </a:rPr>
              <a:t>Ты дурак</a:t>
            </a:r>
          </a:p>
        </p:txBody>
      </p:sp>
      <p:sp>
        <p:nvSpPr>
          <p:cNvPr id="36868" name="AutoShape 3"/>
          <p:cNvSpPr>
            <a:spLocks noChangeArrowheads="1"/>
          </p:cNvSpPr>
          <p:nvPr/>
        </p:nvSpPr>
        <p:spPr bwMode="auto">
          <a:xfrm>
            <a:off x="755650" y="3141663"/>
            <a:ext cx="2743200" cy="533400"/>
          </a:xfrm>
          <a:prstGeom prst="flowChartAlternateProcess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ambria" pitchFamily="18" charset="0"/>
              </a:rPr>
              <a:t>по- английски</a:t>
            </a:r>
          </a:p>
        </p:txBody>
      </p:sp>
      <p:pic>
        <p:nvPicPr>
          <p:cNvPr id="3686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4365625"/>
            <a:ext cx="3744912" cy="23844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36870" name="Picture 12"/>
          <p:cNvPicPr>
            <a:picLocks noChangeAspect="1" noChangeArrowheads="1"/>
          </p:cNvPicPr>
          <p:nvPr/>
        </p:nvPicPr>
        <p:blipFill>
          <a:blip r:embed="rId3" cstate="print"/>
          <a:srcRect r="-284" b="117"/>
          <a:stretch>
            <a:fillRect/>
          </a:stretch>
        </p:blipFill>
        <p:spPr bwMode="auto">
          <a:xfrm>
            <a:off x="6443663" y="260350"/>
            <a:ext cx="2089150" cy="27305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36871" name="Picture 13"/>
          <p:cNvPicPr>
            <a:picLocks noChangeAspect="1" noChangeArrowheads="1"/>
          </p:cNvPicPr>
          <p:nvPr/>
        </p:nvPicPr>
        <p:blipFill>
          <a:blip r:embed="rId4" cstate="print"/>
          <a:srcRect r="114" b="-192"/>
          <a:stretch>
            <a:fillRect/>
          </a:stretch>
        </p:blipFill>
        <p:spPr bwMode="auto">
          <a:xfrm>
            <a:off x="179388" y="333375"/>
            <a:ext cx="4006850" cy="2590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0"/>
            <a:ext cx="7634287" cy="68564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9"/>
          <p:cNvSpPr>
            <a:spLocks noChangeArrowheads="1"/>
          </p:cNvSpPr>
          <p:nvPr/>
        </p:nvSpPr>
        <p:spPr bwMode="auto">
          <a:xfrm>
            <a:off x="4932363" y="3357563"/>
            <a:ext cx="4103687" cy="576262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ambria" pitchFamily="18" charset="0"/>
              </a:rPr>
              <a:t>Мудрость (по-немецки)</a:t>
            </a:r>
          </a:p>
        </p:txBody>
      </p:sp>
      <p:sp>
        <p:nvSpPr>
          <p:cNvPr id="38915" name="AutoShape 20"/>
          <p:cNvSpPr>
            <a:spLocks noChangeArrowheads="1"/>
          </p:cNvSpPr>
          <p:nvPr/>
        </p:nvSpPr>
        <p:spPr bwMode="auto">
          <a:xfrm>
            <a:off x="0" y="3357563"/>
            <a:ext cx="4427538" cy="576262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ambria" pitchFamily="18" charset="0"/>
              </a:rPr>
              <a:t>Мудрость (по-английски)</a:t>
            </a:r>
          </a:p>
        </p:txBody>
      </p:sp>
      <p:sp>
        <p:nvSpPr>
          <p:cNvPr id="38916" name="AutoShape 23"/>
          <p:cNvSpPr>
            <a:spLocks noChangeArrowheads="1"/>
          </p:cNvSpPr>
          <p:nvPr/>
        </p:nvSpPr>
        <p:spPr bwMode="auto">
          <a:xfrm>
            <a:off x="6096000" y="5229225"/>
            <a:ext cx="3048000" cy="990600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ambria" pitchFamily="18" charset="0"/>
              </a:rPr>
              <a:t>Мудрость </a:t>
            </a:r>
          </a:p>
          <a:p>
            <a:pPr algn="ctr"/>
            <a:r>
              <a:rPr lang="ru-RU" sz="2400" b="1">
                <a:latin typeface="Cambria" pitchFamily="18" charset="0"/>
              </a:rPr>
              <a:t>(по-японски)</a:t>
            </a:r>
          </a:p>
        </p:txBody>
      </p:sp>
      <p:pic>
        <p:nvPicPr>
          <p:cNvPr id="3891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3994150"/>
            <a:ext cx="3217863" cy="2863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3891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260350"/>
            <a:ext cx="3336925" cy="3003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38919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88913"/>
            <a:ext cx="3563938" cy="3117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5"/>
          <p:cNvSpPr>
            <a:spLocks noChangeArrowheads="1"/>
          </p:cNvSpPr>
          <p:nvPr/>
        </p:nvSpPr>
        <p:spPr bwMode="auto">
          <a:xfrm>
            <a:off x="4716463" y="4005263"/>
            <a:ext cx="4038600" cy="838200"/>
          </a:xfrm>
          <a:prstGeom prst="flowChartAlternateProcess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ambria" pitchFamily="18" charset="0"/>
              </a:rPr>
              <a:t>Ты красивый </a:t>
            </a:r>
          </a:p>
          <a:p>
            <a:pPr algn="ctr"/>
            <a:r>
              <a:rPr lang="ru-RU" sz="2400" b="1">
                <a:latin typeface="Cambria" pitchFamily="18" charset="0"/>
              </a:rPr>
              <a:t>(много раз) </a:t>
            </a:r>
          </a:p>
        </p:txBody>
      </p:sp>
      <p:sp>
        <p:nvSpPr>
          <p:cNvPr id="39939" name="AutoShape 10"/>
          <p:cNvSpPr>
            <a:spLocks noChangeArrowheads="1"/>
          </p:cNvSpPr>
          <p:nvPr/>
        </p:nvSpPr>
        <p:spPr bwMode="auto">
          <a:xfrm>
            <a:off x="395288" y="4868863"/>
            <a:ext cx="3657600" cy="533400"/>
          </a:xfrm>
          <a:prstGeom prst="flowChartAlternateProcess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ambria" pitchFamily="18" charset="0"/>
              </a:rPr>
              <a:t>Извини (по-японски) </a:t>
            </a:r>
          </a:p>
        </p:txBody>
      </p:sp>
      <p:pic>
        <p:nvPicPr>
          <p:cNvPr id="39940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04813"/>
            <a:ext cx="3511550" cy="4248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39941" name="Picture 10"/>
          <p:cNvPicPr>
            <a:picLocks noChangeAspect="1" noChangeArrowheads="1"/>
          </p:cNvPicPr>
          <p:nvPr/>
        </p:nvPicPr>
        <p:blipFill>
          <a:blip r:embed="rId3" cstate="print"/>
          <a:srcRect b="34"/>
          <a:stretch>
            <a:fillRect/>
          </a:stretch>
        </p:blipFill>
        <p:spPr bwMode="auto">
          <a:xfrm>
            <a:off x="4572000" y="1125538"/>
            <a:ext cx="3987800" cy="27352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4"/>
          <p:cNvSpPr>
            <a:spLocks noChangeArrowheads="1"/>
          </p:cNvSpPr>
          <p:nvPr/>
        </p:nvSpPr>
        <p:spPr bwMode="auto">
          <a:xfrm>
            <a:off x="533400" y="4800600"/>
            <a:ext cx="3048000" cy="762000"/>
          </a:xfrm>
          <a:prstGeom prst="flowChartAlternateProcess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ambria" pitchFamily="18" charset="0"/>
              </a:rPr>
              <a:t>Давай это сделаем </a:t>
            </a:r>
          </a:p>
          <a:p>
            <a:pPr algn="ctr"/>
            <a:r>
              <a:rPr lang="ru-RU" sz="2400" b="1">
                <a:latin typeface="Cambria" pitchFamily="18" charset="0"/>
              </a:rPr>
              <a:t>(по-японски)</a:t>
            </a:r>
          </a:p>
        </p:txBody>
      </p:sp>
      <p:sp>
        <p:nvSpPr>
          <p:cNvPr id="40963" name="AutoShape 7"/>
          <p:cNvSpPr>
            <a:spLocks noChangeArrowheads="1"/>
          </p:cNvSpPr>
          <p:nvPr/>
        </p:nvSpPr>
        <p:spPr bwMode="auto">
          <a:xfrm>
            <a:off x="5029200" y="4800600"/>
            <a:ext cx="3048000" cy="762000"/>
          </a:xfrm>
          <a:prstGeom prst="flowChartAlternateProcess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ambria" pitchFamily="18" charset="0"/>
              </a:rPr>
              <a:t>Делай это! </a:t>
            </a:r>
          </a:p>
          <a:p>
            <a:pPr algn="ctr"/>
            <a:r>
              <a:rPr lang="ru-RU" sz="2400" b="1">
                <a:latin typeface="Cambria" pitchFamily="18" charset="0"/>
              </a:rPr>
              <a:t>(по-японски)</a:t>
            </a:r>
          </a:p>
        </p:txBody>
      </p:sp>
      <p:pic>
        <p:nvPicPr>
          <p:cNvPr id="40964" name="Picture 9"/>
          <p:cNvPicPr>
            <a:picLocks noChangeAspect="1" noChangeArrowheads="1"/>
          </p:cNvPicPr>
          <p:nvPr/>
        </p:nvPicPr>
        <p:blipFill>
          <a:blip r:embed="rId2" cstate="print"/>
          <a:srcRect r="18" b="34"/>
          <a:stretch>
            <a:fillRect/>
          </a:stretch>
        </p:blipFill>
        <p:spPr bwMode="auto">
          <a:xfrm>
            <a:off x="250825" y="981075"/>
            <a:ext cx="4105275" cy="3600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40965" name="Picture 10"/>
          <p:cNvPicPr>
            <a:picLocks noChangeAspect="1" noChangeArrowheads="1"/>
          </p:cNvPicPr>
          <p:nvPr/>
        </p:nvPicPr>
        <p:blipFill>
          <a:blip r:embed="rId3" cstate="print"/>
          <a:srcRect r="18"/>
          <a:stretch>
            <a:fillRect/>
          </a:stretch>
        </p:blipFill>
        <p:spPr bwMode="auto">
          <a:xfrm>
            <a:off x="4572000" y="981075"/>
            <a:ext cx="4103688" cy="3600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6"/>
          <p:cNvSpPr>
            <a:spLocks noChangeArrowheads="1"/>
          </p:cNvSpPr>
          <p:nvPr/>
        </p:nvSpPr>
        <p:spPr bwMode="auto">
          <a:xfrm>
            <a:off x="2700338" y="5229225"/>
            <a:ext cx="3048000" cy="762000"/>
          </a:xfrm>
          <a:prstGeom prst="flowChartAlternateProcess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ru-RU" sz="2400" b="1">
                <a:latin typeface="Cambria" pitchFamily="18" charset="0"/>
              </a:rPr>
              <a:t>Адольф Гитлер</a:t>
            </a:r>
          </a:p>
        </p:txBody>
      </p:sp>
      <p:pic>
        <p:nvPicPr>
          <p:cNvPr id="41987" name="Picture 7"/>
          <p:cNvPicPr>
            <a:picLocks noChangeAspect="1" noChangeArrowheads="1"/>
          </p:cNvPicPr>
          <p:nvPr/>
        </p:nvPicPr>
        <p:blipFill>
          <a:blip r:embed="rId2" cstate="print"/>
          <a:srcRect r="-117" b="-56"/>
          <a:stretch>
            <a:fillRect/>
          </a:stretch>
        </p:blipFill>
        <p:spPr bwMode="auto">
          <a:xfrm>
            <a:off x="2339975" y="404813"/>
            <a:ext cx="3527425" cy="4537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116632"/>
            <a:ext cx="7756263" cy="792088"/>
          </a:xfrm>
        </p:spPr>
        <p:txBody>
          <a:bodyPr/>
          <a:lstStyle/>
          <a:p>
            <a:r>
              <a:rPr lang="ru-RU" b="1" dirty="0" smtClean="0"/>
              <a:t>Реакция воды на звуки</a:t>
            </a:r>
            <a:endParaRPr lang="ru-RU" b="1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12" y="959316"/>
            <a:ext cx="4176464" cy="417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661"/>
          <a:stretch/>
        </p:blipFill>
        <p:spPr bwMode="auto">
          <a:xfrm>
            <a:off x="4932040" y="1124744"/>
            <a:ext cx="3801744" cy="3845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0464" y="5373215"/>
            <a:ext cx="3240360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Слова:</a:t>
            </a:r>
          </a:p>
          <a:p>
            <a:pPr algn="ctr"/>
            <a:r>
              <a:rPr lang="ru-RU" sz="2800" b="1" dirty="0" smtClean="0"/>
              <a:t>«Ты меня достал!»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371282" y="5373216"/>
            <a:ext cx="3096344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Звуки мелодии </a:t>
            </a:r>
          </a:p>
          <a:p>
            <a:pPr algn="ctr"/>
            <a:r>
              <a:rPr lang="ru-RU" sz="2800" b="1" dirty="0" smtClean="0"/>
              <a:t>Моцарта</a:t>
            </a:r>
            <a:endParaRPr lang="ru-RU" sz="2800" b="1" dirty="0"/>
          </a:p>
        </p:txBody>
      </p:sp>
    </p:spTree>
    <p:extLst>
      <p:ext uri="{BB962C8B-B14F-4D97-AF65-F5344CB8AC3E}">
        <p14:creationId xmlns="" xmlns:p14="http://schemas.microsoft.com/office/powerpoint/2010/main" val="86601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229600" cy="60925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satMod val="150000"/>
                  </a:schemeClr>
                </a:solidFill>
              </a:rPr>
              <a:t>Влияние мата на здоровье</a:t>
            </a:r>
            <a:endParaRPr lang="en-US" sz="2000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43011" name="Picture 7"/>
          <p:cNvPicPr>
            <a:picLocks noChangeAspect="1" noChangeArrowheads="1"/>
          </p:cNvPicPr>
          <p:nvPr/>
        </p:nvPicPr>
        <p:blipFill>
          <a:blip r:embed="rId2" cstate="print"/>
          <a:srcRect b="-102"/>
          <a:stretch>
            <a:fillRect/>
          </a:stretch>
        </p:blipFill>
        <p:spPr bwMode="auto">
          <a:xfrm>
            <a:off x="4716016" y="1268760"/>
            <a:ext cx="4322680" cy="3600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8" name="TextBox 7"/>
          <p:cNvSpPr txBox="1"/>
          <p:nvPr/>
        </p:nvSpPr>
        <p:spPr>
          <a:xfrm>
            <a:off x="323850" y="5516563"/>
            <a:ext cx="8496300" cy="12017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+mj-lt"/>
              </a:rPr>
              <a:t>Вот почему так мало здоровых людей остается, вот почему болеют дети, чьи родители постоянно матерятся.</a:t>
            </a:r>
          </a:p>
        </p:txBody>
      </p:sp>
      <p:sp>
        <p:nvSpPr>
          <p:cNvPr id="56325" name="Rectangle 9"/>
          <p:cNvSpPr>
            <a:spLocks noChangeArrowheads="1"/>
          </p:cNvSpPr>
          <p:nvPr/>
        </p:nvSpPr>
        <p:spPr bwMode="auto">
          <a:xfrm>
            <a:off x="251520" y="764704"/>
            <a:ext cx="4392488" cy="483209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200" b="1" dirty="0" err="1">
                <a:latin typeface="+mj-lt"/>
              </a:rPr>
              <a:t>Как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видим</a:t>
            </a:r>
            <a:r>
              <a:rPr lang="en-US" sz="2200" b="1" dirty="0">
                <a:latin typeface="+mj-lt"/>
              </a:rPr>
              <a:t>, </a:t>
            </a:r>
            <a:r>
              <a:rPr lang="en-US" sz="2200" b="1" dirty="0" err="1">
                <a:latin typeface="+mj-lt"/>
              </a:rPr>
              <a:t>слова</a:t>
            </a:r>
            <a:r>
              <a:rPr lang="en-US" sz="2200" b="1" dirty="0">
                <a:latin typeface="+mj-lt"/>
              </a:rPr>
              <a:t> с </a:t>
            </a:r>
            <a:r>
              <a:rPr lang="en-US" sz="2200" b="1" dirty="0" err="1">
                <a:latin typeface="+mj-lt"/>
              </a:rPr>
              <a:t>негативным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смыслом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даже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не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образуют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форму</a:t>
            </a:r>
            <a:r>
              <a:rPr lang="en-US" sz="2200" b="1" dirty="0">
                <a:latin typeface="+mj-lt"/>
              </a:rPr>
              <a:t>, а </a:t>
            </a:r>
            <a:r>
              <a:rPr lang="en-US" sz="2200" b="1" dirty="0" err="1">
                <a:latin typeface="+mj-lt"/>
              </a:rPr>
              <a:t>положительно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заряженная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вода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имеет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красивые</a:t>
            </a:r>
            <a:r>
              <a:rPr lang="en-US" sz="2200" b="1" dirty="0">
                <a:latin typeface="+mj-lt"/>
              </a:rPr>
              <a:t>, </a:t>
            </a:r>
            <a:r>
              <a:rPr lang="en-US" sz="2200" b="1" dirty="0" err="1">
                <a:latin typeface="+mj-lt"/>
              </a:rPr>
              <a:t>четкие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кристаллы</a:t>
            </a:r>
            <a:r>
              <a:rPr lang="en-US" sz="2200" b="1" dirty="0">
                <a:latin typeface="+mj-lt"/>
              </a:rPr>
              <a:t>. </a:t>
            </a:r>
          </a:p>
          <a:p>
            <a:pPr algn="ctr" eaLnBrk="0" hangingPunct="0">
              <a:defRPr/>
            </a:pPr>
            <a:r>
              <a:rPr lang="en-US" sz="2200" b="1" dirty="0">
                <a:latin typeface="+mj-lt"/>
              </a:rPr>
              <a:t> А </a:t>
            </a:r>
            <a:r>
              <a:rPr lang="en-US" sz="2200" b="1" dirty="0" err="1">
                <a:latin typeface="+mj-lt"/>
              </a:rPr>
              <a:t>ведь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человек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состоит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на</a:t>
            </a:r>
            <a:r>
              <a:rPr lang="en-US" sz="2200" b="1" dirty="0">
                <a:latin typeface="+mj-lt"/>
              </a:rPr>
              <a:t> 80-90% </a:t>
            </a:r>
            <a:r>
              <a:rPr lang="en-US" sz="2200" b="1" dirty="0" err="1">
                <a:latin typeface="+mj-lt"/>
              </a:rPr>
              <a:t>из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воды</a:t>
            </a:r>
            <a:r>
              <a:rPr lang="en-US" sz="2200" b="1" dirty="0">
                <a:latin typeface="+mj-lt"/>
              </a:rPr>
              <a:t>. </a:t>
            </a:r>
            <a:endParaRPr lang="ru-RU" sz="2200" b="1" dirty="0" smtClean="0">
              <a:latin typeface="+mj-lt"/>
            </a:endParaRPr>
          </a:p>
          <a:p>
            <a:pPr algn="ctr" eaLnBrk="0" hangingPunct="0">
              <a:defRPr/>
            </a:pPr>
            <a:endParaRPr lang="en-US" sz="2200" b="1" dirty="0">
              <a:latin typeface="+mj-lt"/>
            </a:endParaRPr>
          </a:p>
          <a:p>
            <a:pPr algn="ctr" eaLnBrk="0" hangingPunct="0">
              <a:defRPr/>
            </a:pPr>
            <a:r>
              <a:rPr lang="en-US" sz="2200" b="1" dirty="0" err="1">
                <a:latin typeface="+mj-lt"/>
              </a:rPr>
              <a:t>Страшно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представить</a:t>
            </a:r>
            <a:r>
              <a:rPr lang="en-US" sz="2200" b="1" dirty="0">
                <a:latin typeface="+mj-lt"/>
              </a:rPr>
              <a:t>, </a:t>
            </a:r>
            <a:r>
              <a:rPr lang="en-US" sz="2200" b="1" dirty="0" err="1">
                <a:latin typeface="+mj-lt"/>
              </a:rPr>
              <a:t>если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мысли</a:t>
            </a:r>
            <a:r>
              <a:rPr lang="en-US" sz="2200" b="1" dirty="0">
                <a:latin typeface="+mj-lt"/>
              </a:rPr>
              <a:t> и </a:t>
            </a:r>
            <a:r>
              <a:rPr lang="en-US" sz="2200" b="1" dirty="0" err="1">
                <a:latin typeface="+mj-lt"/>
              </a:rPr>
              <a:t>слова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могут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делать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такое</a:t>
            </a:r>
            <a:r>
              <a:rPr lang="en-US" sz="2200" b="1" dirty="0">
                <a:latin typeface="+mj-lt"/>
              </a:rPr>
              <a:t> с </a:t>
            </a:r>
            <a:r>
              <a:rPr lang="en-US" sz="2200" b="1" dirty="0" err="1">
                <a:latin typeface="+mj-lt"/>
              </a:rPr>
              <a:t>водой</a:t>
            </a:r>
            <a:r>
              <a:rPr lang="en-US" sz="2200" b="1" dirty="0">
                <a:latin typeface="+mj-lt"/>
              </a:rPr>
              <a:t>, </a:t>
            </a:r>
            <a:r>
              <a:rPr lang="en-US" sz="2200" b="1" dirty="0" err="1">
                <a:latin typeface="+mj-lt"/>
              </a:rPr>
              <a:t>что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же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тогда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они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могут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b="1" dirty="0" err="1">
                <a:latin typeface="+mj-lt"/>
              </a:rPr>
              <a:t>сотворить</a:t>
            </a:r>
            <a:r>
              <a:rPr lang="en-US" sz="2200" b="1" dirty="0">
                <a:latin typeface="+mj-lt"/>
              </a:rPr>
              <a:t> с </a:t>
            </a:r>
            <a:r>
              <a:rPr lang="en-US" sz="2200" b="1" dirty="0" err="1">
                <a:latin typeface="+mj-lt"/>
              </a:rPr>
              <a:t>человеком</a:t>
            </a:r>
            <a:r>
              <a:rPr lang="en-US" sz="2200" b="1" dirty="0">
                <a:latin typeface="+mj-lt"/>
              </a:rPr>
              <a:t>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692596" y="540544"/>
            <a:ext cx="8055868" cy="1670336"/>
            <a:chOff x="504064" y="360046"/>
            <a:chExt cx="7758805" cy="167033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504064" y="360046"/>
              <a:ext cx="7758805" cy="1670336"/>
            </a:xfrm>
            <a:prstGeom prst="rect">
              <a:avLst/>
            </a:prstGeom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4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4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Прямоугольник 3"/>
            <p:cNvSpPr/>
            <p:nvPr/>
          </p:nvSpPr>
          <p:spPr>
            <a:xfrm>
              <a:off x="504064" y="360046"/>
              <a:ext cx="7758805" cy="16703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1374" tIns="99060" rIns="99060" bIns="99060" numCol="1" spcCol="1270" anchor="ctr" anchorCtr="0">
              <a:no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600" kern="1200" dirty="0" smtClean="0">
                  <a:solidFill>
                    <a:schemeClr val="tx2"/>
                  </a:solidFill>
                </a:rPr>
                <a:t> </a:t>
              </a:r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819638" y="2648319"/>
            <a:ext cx="7928826" cy="1670336"/>
            <a:chOff x="1008104" y="3456379"/>
            <a:chExt cx="7758805" cy="1670336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008104" y="3456379"/>
              <a:ext cx="7758805" cy="1670336"/>
            </a:xfrm>
            <a:prstGeom prst="rect">
              <a:avLst/>
            </a:prstGeom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4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4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1008104" y="3456379"/>
              <a:ext cx="7758805" cy="16703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1374" tIns="99060" rIns="99060" bIns="99060" numCol="1" spcCol="1270" anchor="ctr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842421" y="4725144"/>
            <a:ext cx="7906044" cy="1670336"/>
            <a:chOff x="1008104" y="3456379"/>
            <a:chExt cx="7758805" cy="1670336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008104" y="3456379"/>
              <a:ext cx="7758805" cy="1670336"/>
            </a:xfrm>
            <a:prstGeom prst="rect">
              <a:avLst/>
            </a:prstGeom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4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4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1008104" y="3456379"/>
              <a:ext cx="7758805" cy="16703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1374" tIns="99060" rIns="99060" bIns="99060" numCol="1" spcCol="1270" anchor="ctr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/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1619672" y="2690336"/>
            <a:ext cx="7200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tx2"/>
                </a:solidFill>
                <a:ea typeface="Calibri"/>
              </a:rPr>
              <a:t> </a:t>
            </a:r>
            <a:endParaRPr lang="ru-RU" sz="22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91680" y="4913981"/>
            <a:ext cx="705678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>
                <a:solidFill>
                  <a:schemeClr val="tx2"/>
                </a:solidFill>
                <a:ea typeface="Calibri"/>
              </a:rPr>
              <a:t> </a:t>
            </a:r>
            <a:endParaRPr lang="ru-RU" sz="2600" dirty="0">
              <a:solidFill>
                <a:schemeClr val="tx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1" y="248864"/>
            <a:ext cx="1528050" cy="1962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37" y="2393983"/>
            <a:ext cx="1413683" cy="19735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84" y="4497623"/>
            <a:ext cx="1485691" cy="1945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835696" y="540544"/>
            <a:ext cx="64807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Times New Roman" pitchFamily="18" charset="0"/>
                <a:ea typeface="Arial Unicode MS" pitchFamily="2"/>
                <a:cs typeface="Times New Roman" pitchFamily="18" charset="0"/>
              </a:rPr>
              <a:t>«Блудницы, пьяницы и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Times New Roman" pitchFamily="18" charset="0"/>
                <a:ea typeface="Arial Unicode MS" pitchFamily="2"/>
                <a:cs typeface="Times New Roman" pitchFamily="18" charset="0"/>
              </a:rPr>
              <a:t>сквернословы Царство Божье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Times New Roman" pitchFamily="18" charset="0"/>
                <a:ea typeface="Arial Unicode MS" pitchFamily="2"/>
                <a:cs typeface="Times New Roman" pitchFamily="18" charset="0"/>
              </a:rPr>
              <a:t>не наследуют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Times New Roman" pitchFamily="18" charset="0"/>
                <a:ea typeface="Arial Unicode MS" pitchFamily="2"/>
                <a:cs typeface="Times New Roman" pitchFamily="18" charset="0"/>
              </a:rPr>
              <a:t>» (Библия)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51719" y="5021703"/>
            <a:ext cx="62646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200" b="1" kern="0" dirty="0" smtClean="0">
                <a:solidFill>
                  <a:srgbClr val="990000"/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«Горе всякому хулителю-поносителю» (Коран)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691679" y="2648319"/>
            <a:ext cx="705678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</a:t>
            </a:r>
            <a:r>
              <a:rPr lang="ru-RU" sz="2800" b="1" dirty="0" smtClean="0">
                <a:solidFill>
                  <a:schemeClr val="accent5"/>
                </a:solidFill>
              </a:rPr>
              <a:t>«Причина страдания-это желания </a:t>
            </a:r>
            <a:r>
              <a:rPr lang="ru-RU" sz="2800" b="1" dirty="0">
                <a:solidFill>
                  <a:schemeClr val="accent5"/>
                </a:solidFill>
              </a:rPr>
              <a:t>человека, которые возникают из-за </a:t>
            </a:r>
            <a:r>
              <a:rPr lang="ru-RU" sz="2800" b="1" dirty="0" smtClean="0">
                <a:solidFill>
                  <a:schemeClr val="accent5"/>
                </a:solidFill>
              </a:rPr>
              <a:t>гнева</a:t>
            </a:r>
            <a:r>
              <a:rPr lang="ru-RU" sz="2800" b="1" dirty="0">
                <a:solidFill>
                  <a:schemeClr val="accent5"/>
                </a:solidFill>
              </a:rPr>
              <a:t>, алчности, бранных </a:t>
            </a:r>
            <a:r>
              <a:rPr lang="ru-RU" sz="2800" b="1" dirty="0" smtClean="0">
                <a:solidFill>
                  <a:schemeClr val="accent5"/>
                </a:solidFill>
              </a:rPr>
              <a:t>слов» </a:t>
            </a:r>
            <a:r>
              <a:rPr lang="ru-RU" sz="2800" b="1" kern="0" dirty="0" smtClean="0">
                <a:solidFill>
                  <a:schemeClr val="accent5"/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 </a:t>
            </a:r>
            <a:r>
              <a:rPr lang="ru-RU" sz="2800" b="1" kern="0" dirty="0" smtClean="0">
                <a:solidFill>
                  <a:srgbClr val="990000"/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(</a:t>
            </a:r>
            <a:r>
              <a:rPr lang="ru-RU" sz="2800" b="1" kern="0" dirty="0" err="1" smtClean="0">
                <a:solidFill>
                  <a:srgbClr val="990000"/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Трипитака</a:t>
            </a:r>
            <a:r>
              <a:rPr lang="ru-RU" sz="2800" b="1" kern="0" dirty="0" smtClean="0">
                <a:solidFill>
                  <a:srgbClr val="990000"/>
                </a:solidFill>
                <a:latin typeface="Times New Roman" pitchFamily="18" charset="0"/>
                <a:ea typeface="Arial Unicode MS" pitchFamily="2"/>
                <a:cs typeface="Times New Roman" pitchFamily="18" charset="0"/>
              </a:rPr>
              <a:t>)</a:t>
            </a:r>
            <a:endParaRPr lang="ru-RU" sz="16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1957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4624"/>
            <a:ext cx="8712968" cy="13603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2800" b="1" dirty="0">
                <a:solidFill>
                  <a:schemeClr val="bg1"/>
                </a:solidFill>
                <a:ea typeface="Calibri"/>
              </a:rPr>
              <a:t>Еще в древности люди заметили, что слово благое, молитва, обладает целительной </a:t>
            </a:r>
            <a:r>
              <a:rPr lang="ru-RU" sz="2800" b="1" dirty="0" smtClean="0">
                <a:solidFill>
                  <a:schemeClr val="bg1"/>
                </a:solidFill>
                <a:ea typeface="Calibri"/>
              </a:rPr>
              <a:t>силой</a:t>
            </a:r>
            <a:r>
              <a:rPr lang="ru-RU" sz="2800" b="1" dirty="0" smtClean="0">
                <a:solidFill>
                  <a:schemeClr val="bg1"/>
                </a:solidFill>
                <a:ea typeface="Calibri"/>
                <a:cs typeface="Times New Roman"/>
              </a:rPr>
              <a:t> </a:t>
            </a:r>
            <a:endParaRPr lang="ru-RU" sz="2000" b="1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676" y="1556792"/>
            <a:ext cx="5116624" cy="51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9049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2910" y="857232"/>
            <a:ext cx="7756263" cy="1054250"/>
          </a:xfrm>
        </p:spPr>
        <p:txBody>
          <a:bodyPr/>
          <a:lstStyle/>
          <a:p>
            <a:r>
              <a:rPr lang="ru-RU" b="1" dirty="0" smtClean="0"/>
              <a:t>ПАМЯТКА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b="1" dirty="0" smtClean="0"/>
              <a:t>Начни с себя. Перестань ругаться сам, выработай отвращение и брезгливость к сквернословию.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pPr lvl="0"/>
            <a:r>
              <a:rPr lang="ru-RU" b="1" dirty="0" smtClean="0"/>
              <a:t>Избегай общения с людьми, которые употребляют нецензурные слова.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pPr lvl="0"/>
            <a:r>
              <a:rPr lang="ru-RU" b="1" dirty="0" smtClean="0"/>
              <a:t>Читай классическую литературу, обогащай свой словарный запас.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pPr lvl="0"/>
            <a:r>
              <a:rPr lang="ru-RU" b="1" dirty="0" smtClean="0"/>
              <a:t>Ты не сможешь исправить общество в целом, но пресечь сквернословие внутри семьи, класса можно.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4433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988840"/>
            <a:ext cx="8208912" cy="4065314"/>
          </a:xfrm>
        </p:spPr>
        <p:txBody>
          <a:bodyPr>
            <a:noAutofit/>
          </a:bodyPr>
          <a:lstStyle/>
          <a:p>
            <a:pPr lvl="0"/>
            <a:r>
              <a:rPr lang="ru-RU" b="1" dirty="0" smtClean="0">
                <a:solidFill>
                  <a:schemeClr val="tx1"/>
                </a:solidFill>
              </a:rPr>
              <a:t>Будьте </a:t>
            </a:r>
            <a:r>
              <a:rPr lang="ru-RU" b="1" dirty="0">
                <a:solidFill>
                  <a:schemeClr val="tx1"/>
                </a:solidFill>
              </a:rPr>
              <a:t>добросовестным по отношению к товарищам.</a:t>
            </a:r>
          </a:p>
          <a:p>
            <a:pPr lvl="0"/>
            <a:r>
              <a:rPr lang="ru-RU" b="1" dirty="0">
                <a:solidFill>
                  <a:schemeClr val="tx1"/>
                </a:solidFill>
              </a:rPr>
              <a:t>Слушайте каждого члена группы внимательно, не перебивая.</a:t>
            </a:r>
          </a:p>
          <a:p>
            <a:pPr lvl="0"/>
            <a:r>
              <a:rPr lang="ru-RU" b="1" dirty="0">
                <a:solidFill>
                  <a:schemeClr val="tx1"/>
                </a:solidFill>
              </a:rPr>
              <a:t>Говорите коротко, ясно, чтобы все могли высказаться</a:t>
            </a:r>
          </a:p>
          <a:p>
            <a:pPr lvl="0"/>
            <a:r>
              <a:rPr lang="ru-RU" b="1" dirty="0">
                <a:solidFill>
                  <a:schemeClr val="tx1"/>
                </a:solidFill>
              </a:rPr>
              <a:t>Поддерживайте друг друга, несмотря на интеллектуальные разногласия.</a:t>
            </a:r>
          </a:p>
          <a:p>
            <a:pPr lvl="0"/>
            <a:r>
              <a:rPr lang="ru-RU" b="1" dirty="0">
                <a:solidFill>
                  <a:schemeClr val="tx1"/>
                </a:solidFill>
              </a:rPr>
              <a:t>Отвергая предложенную идею, делайте это вежливо и не забывайте предлагать альтернативу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16632"/>
            <a:ext cx="7756263" cy="1054250"/>
          </a:xfrm>
        </p:spPr>
        <p:txBody>
          <a:bodyPr/>
          <a:lstStyle/>
          <a:p>
            <a:r>
              <a:rPr lang="ru-RU" b="1" dirty="0" smtClean="0"/>
              <a:t>ПАМЯТКА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324433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495105775"/>
              </p:ext>
            </p:extLst>
          </p:nvPr>
        </p:nvGraphicFramePr>
        <p:xfrm>
          <a:off x="755576" y="1556792"/>
          <a:ext cx="756084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95536" y="167773"/>
            <a:ext cx="8496944" cy="1077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Самой большой целебной силой обладают следующие слова: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6098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3284984"/>
            <a:ext cx="90487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977" y="476672"/>
            <a:ext cx="8640960" cy="207441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accent1"/>
                </a:solidFill>
                <a:ea typeface="Calibri"/>
                <a:cs typeface="Times New Roman"/>
              </a:rPr>
              <a:t>Порядок в мыслях приведет к порядку в словах, а доброе слово очистит и тело от болезней и вредных привычек. А здоровые люди – это здоровый народ, процветающая страна.</a:t>
            </a:r>
            <a:endParaRPr lang="ru-RU" sz="2000" b="1" dirty="0">
              <a:solidFill>
                <a:schemeClr val="accent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810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179512" y="2276872"/>
            <a:ext cx="8856984" cy="10542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СПАСИБО ЗА ВНИМАНИЕ!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696</TotalTime>
  <Words>1309</Words>
  <Application>Microsoft Office PowerPoint</Application>
  <PresentationFormat>Экран (4:3)</PresentationFormat>
  <Paragraphs>174</Paragraphs>
  <Slides>43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Твердый переплет</vt:lpstr>
      <vt:lpstr>Поговорим  о сквернословии</vt:lpstr>
      <vt:lpstr>Вадим Сергеевич  Шефнер</vt:lpstr>
      <vt:lpstr>СКВЕРНОСЛОВИЕ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Алексей Михайлович Романов</vt:lpstr>
      <vt:lpstr>Царь Петр I</vt:lpstr>
      <vt:lpstr>Причины использования бранных слов</vt:lpstr>
      <vt:lpstr>Слайд 14</vt:lpstr>
      <vt:lpstr>Влияние мата на здоровье</vt:lpstr>
      <vt:lpstr>Влияние мата на здоровье</vt:lpstr>
      <vt:lpstr>Влияние мата на здоровье</vt:lpstr>
      <vt:lpstr>Влияние мата на здоровье</vt:lpstr>
      <vt:lpstr>Влияние мата на здоровье</vt:lpstr>
      <vt:lpstr>Влияние мата на здоровье</vt:lpstr>
      <vt:lpstr>Влияние мата на здоровье</vt:lpstr>
      <vt:lpstr>Влияние мата  на здоровье</vt:lpstr>
      <vt:lpstr>Влияние мата на здоровье</vt:lpstr>
      <vt:lpstr>Влияние мата на здоровье</vt:lpstr>
      <vt:lpstr>Слайд 25</vt:lpstr>
      <vt:lpstr>Влияние мата на здоровье</vt:lpstr>
      <vt:lpstr>Влияние мата на здоровье</vt:lpstr>
      <vt:lpstr>Влияние мата на здоровье</vt:lpstr>
      <vt:lpstr>Слайд 29</vt:lpstr>
      <vt:lpstr>Слайд 30</vt:lpstr>
      <vt:lpstr>Слайд 31</vt:lpstr>
      <vt:lpstr>Слайд 32</vt:lpstr>
      <vt:lpstr>Слайд 33</vt:lpstr>
      <vt:lpstr>Слайд 34</vt:lpstr>
      <vt:lpstr>Реакция воды на звуки</vt:lpstr>
      <vt:lpstr>Влияние мата на здоровье</vt:lpstr>
      <vt:lpstr>Слайд 37</vt:lpstr>
      <vt:lpstr>Слайд 38</vt:lpstr>
      <vt:lpstr>ПАМЯТКА </vt:lpstr>
      <vt:lpstr>ПАМЯТКА</vt:lpstr>
      <vt:lpstr>Слайд 41</vt:lpstr>
      <vt:lpstr>Слайд 42</vt:lpstr>
      <vt:lpstr>Слайд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 вместе – и в этом наша сила!</dc:title>
  <dc:creator>Наталья</dc:creator>
  <cp:lastModifiedBy>Наталья</cp:lastModifiedBy>
  <cp:revision>73</cp:revision>
  <dcterms:modified xsi:type="dcterms:W3CDTF">2019-10-30T18:18:11Z</dcterms:modified>
</cp:coreProperties>
</file>