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57" r:id="rId4"/>
    <p:sldId id="267" r:id="rId5"/>
    <p:sldId id="268" r:id="rId6"/>
    <p:sldId id="258" r:id="rId7"/>
    <p:sldId id="259" r:id="rId8"/>
    <p:sldId id="261" r:id="rId9"/>
    <p:sldId id="262" r:id="rId10"/>
    <p:sldId id="263" r:id="rId11"/>
    <p:sldId id="260" r:id="rId12"/>
  </p:sldIdLst>
  <p:sldSz cx="9144000" cy="6858000" type="screen4x3"/>
  <p:notesSz cx="9872663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94899-8E1D-4FCA-B9AA-FB462D4A830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C4090-2E27-4EE5-9441-0FF756F764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42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4ACD5-33B0-473C-9D91-93BD0DD70B2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6D497-E9D1-49FF-9175-8AF13B65E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644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1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025775" y="436563"/>
            <a:ext cx="2905125" cy="2179637"/>
          </a:xfrm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9219" name="Shape 115"/>
          <p:cNvSpPr>
            <a:spLocks noGrp="1"/>
          </p:cNvSpPr>
          <p:nvPr>
            <p:ph type="body" idx="1"/>
          </p:nvPr>
        </p:nvSpPr>
        <p:spPr>
          <a:xfrm>
            <a:off x="895632" y="2761461"/>
            <a:ext cx="7165041" cy="26161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52" tIns="80152" rIns="80152" bIns="80152"/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51336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множественность нарушений развития отмечающихся у лиц данной категории </a:t>
            </a:r>
          </a:p>
          <a:p>
            <a:r>
              <a:rPr lang="ru-RU" dirty="0" smtClean="0"/>
              <a:t>(двигательные, речевые, интеллектуальные, личностные нарушения, нарушения зрения, </a:t>
            </a:r>
          </a:p>
          <a:p>
            <a:r>
              <a:rPr lang="ru-RU" dirty="0" smtClean="0"/>
              <a:t>слуха); </a:t>
            </a:r>
          </a:p>
          <a:p>
            <a:r>
              <a:rPr lang="ru-RU" dirty="0" smtClean="0"/>
              <a:t>- эмоциональная неуравновешенность и подверженность </a:t>
            </a:r>
            <a:r>
              <a:rPr lang="ru-RU" dirty="0" err="1" smtClean="0"/>
              <a:t>дистрессу</a:t>
            </a:r>
            <a:r>
              <a:rPr lang="ru-RU" dirty="0" smtClean="0"/>
              <a:t>, которые </a:t>
            </a:r>
          </a:p>
          <a:p>
            <a:r>
              <a:rPr lang="ru-RU" dirty="0" smtClean="0"/>
              <a:t>необходимо преодолевать путем развития навыков эмоционального самоконтроля и </a:t>
            </a:r>
          </a:p>
          <a:p>
            <a:r>
              <a:rPr lang="ru-RU" dirty="0" smtClean="0"/>
              <a:t>аутотренинга; </a:t>
            </a:r>
          </a:p>
          <a:p>
            <a:r>
              <a:rPr lang="ru-RU" dirty="0" smtClean="0"/>
              <a:t>- неразвитость коммуникативных способностей и навыков, приводящая к неудачам в </a:t>
            </a:r>
          </a:p>
          <a:p>
            <a:r>
              <a:rPr lang="ru-RU" dirty="0" smtClean="0"/>
              <a:t>общении, и в результате - к избеганию отношений с людьми должна преодолеваться </a:t>
            </a:r>
          </a:p>
          <a:p>
            <a:r>
              <a:rPr lang="ru-RU" dirty="0" smtClean="0"/>
              <a:t>развитием навыков общения и уверенного поведения, разрешения конфликтов, умения </a:t>
            </a:r>
          </a:p>
          <a:p>
            <a:r>
              <a:rPr lang="ru-RU" dirty="0" smtClean="0"/>
              <a:t>строить доверительные и теплые взаимоотношения с окружающими; </a:t>
            </a:r>
          </a:p>
          <a:p>
            <a:r>
              <a:rPr lang="ru-RU" dirty="0" smtClean="0"/>
              <a:t>- большое число лиц данной категории в результате противоречия между своей </a:t>
            </a:r>
          </a:p>
          <a:p>
            <a:r>
              <a:rPr lang="ru-RU" dirty="0" smtClean="0"/>
              <a:t>социальной невостребованностью и одновременно повышенной потребностью в других </a:t>
            </a:r>
          </a:p>
          <a:p>
            <a:r>
              <a:rPr lang="ru-RU" dirty="0" smtClean="0"/>
              <a:t>людях, обладает неадекватной самооценкой. Это выражается в том, что «Я» лица данной </a:t>
            </a:r>
          </a:p>
          <a:p>
            <a:r>
              <a:rPr lang="ru-RU" dirty="0" smtClean="0"/>
              <a:t>категории идентифицируется не с реальным «Я», а с идеальным «Я», которое оценивается </a:t>
            </a:r>
          </a:p>
          <a:p>
            <a:r>
              <a:rPr lang="ru-RU" dirty="0" smtClean="0"/>
              <a:t>завышено. В результате психологической защиты они ожидают к себе отношения и </a:t>
            </a:r>
          </a:p>
          <a:p>
            <a:r>
              <a:rPr lang="ru-RU" dirty="0" smtClean="0"/>
              <a:t>воспринимают себя так, будто бы они уже стали теми, кем хотели бы быть. С одной </a:t>
            </a:r>
          </a:p>
          <a:p>
            <a:r>
              <a:rPr lang="ru-RU" dirty="0" smtClean="0"/>
              <a:t>стороны, такой тип личности помогает сохранять высокую мотивацию достижения и </a:t>
            </a:r>
          </a:p>
          <a:p>
            <a:r>
              <a:rPr lang="ru-RU" dirty="0" smtClean="0"/>
              <a:t>социальную активность, не давать проявиться чувству неполноценности, но с другой </a:t>
            </a:r>
          </a:p>
          <a:p>
            <a:r>
              <a:rPr lang="ru-RU" dirty="0" smtClean="0"/>
              <a:t>стороны - может осложнять социализацию, вызывать акцентуации и патологии характера, </a:t>
            </a:r>
          </a:p>
          <a:p>
            <a:r>
              <a:rPr lang="ru-RU" dirty="0" smtClean="0"/>
              <a:t>закреплять социальную инфантильность, эгоизм, зависимость от опеки и неразвитостью </a:t>
            </a:r>
          </a:p>
          <a:p>
            <a:r>
              <a:rPr lang="ru-RU" dirty="0" smtClean="0"/>
              <a:t>творческих способностей и высших духовных чувств, в </a:t>
            </a:r>
            <a:r>
              <a:rPr lang="ru-RU" dirty="0" err="1" smtClean="0"/>
              <a:t>т.ч</a:t>
            </a:r>
            <a:r>
              <a:rPr lang="ru-RU" dirty="0" smtClean="0"/>
              <a:t>. - нравственных. Эти </a:t>
            </a:r>
          </a:p>
          <a:p>
            <a:r>
              <a:rPr lang="ru-RU" dirty="0" smtClean="0"/>
              <a:t>проявления могут и должны корректироваться в условиях </a:t>
            </a:r>
            <a:r>
              <a:rPr lang="ru-RU" dirty="0" err="1" smtClean="0"/>
              <a:t>профориентационной</a:t>
            </a:r>
            <a:r>
              <a:rPr lang="ru-RU" dirty="0" smtClean="0"/>
              <a:t> работы и </a:t>
            </a:r>
          </a:p>
          <a:p>
            <a:r>
              <a:rPr lang="ru-RU" dirty="0" smtClean="0"/>
              <a:t>психолого-педагогической поддержки путем развития рефлексии, поиска и нахождения </a:t>
            </a:r>
          </a:p>
          <a:p>
            <a:r>
              <a:rPr lang="ru-RU" dirty="0" smtClean="0"/>
              <a:t>реалистичных путей самореализации, развития субъектных качеств личности, </a:t>
            </a:r>
          </a:p>
          <a:p>
            <a:r>
              <a:rPr lang="ru-RU" dirty="0" smtClean="0"/>
              <a:t>включающих самостоятельность, волевую </a:t>
            </a:r>
            <a:r>
              <a:rPr lang="ru-RU" dirty="0" err="1" smtClean="0"/>
              <a:t>саморегуляцию</a:t>
            </a:r>
            <a:r>
              <a:rPr lang="ru-RU" dirty="0" smtClean="0"/>
              <a:t>, ответственность и социальную </a:t>
            </a:r>
          </a:p>
          <a:p>
            <a:r>
              <a:rPr lang="ru-RU" dirty="0" smtClean="0"/>
              <a:t>активность, приближая реальное «Я» к идеальному, а также путем развития нравственных </a:t>
            </a:r>
          </a:p>
          <a:p>
            <a:r>
              <a:rPr lang="ru-RU" dirty="0" smtClean="0"/>
              <a:t>и эстетических чувств, альтруизма, любви к познанию, морально-волевых норм </a:t>
            </a:r>
          </a:p>
          <a:p>
            <a:r>
              <a:rPr lang="ru-RU" dirty="0" smtClean="0"/>
              <a:t>поведения, предоставления адекватной «обратной связи» по результатам </a:t>
            </a:r>
          </a:p>
          <a:p>
            <a:r>
              <a:rPr lang="ru-RU" dirty="0" err="1" smtClean="0"/>
              <a:t>профориентационной</a:t>
            </a:r>
            <a:r>
              <a:rPr lang="ru-RU" dirty="0" smtClean="0"/>
              <a:t> работы и социально-психологических тренингов. Однако нужно </a:t>
            </a:r>
          </a:p>
          <a:p>
            <a:r>
              <a:rPr lang="ru-RU" dirty="0" smtClean="0"/>
              <a:t>учесть, что в силу продолжительности и мощности психологической защиты, его </a:t>
            </a:r>
          </a:p>
          <a:p>
            <a:r>
              <a:rPr lang="ru-RU" dirty="0" smtClean="0"/>
              <a:t>коррекция обычно имеет невысокую эффективность, поэтому чтобы добиться </a:t>
            </a:r>
          </a:p>
          <a:p>
            <a:r>
              <a:rPr lang="ru-RU" dirty="0" smtClean="0"/>
              <a:t>результатов, ей следует уделять существенное время и внимание; </a:t>
            </a:r>
          </a:p>
          <a:p>
            <a:r>
              <a:rPr lang="ru-RU" dirty="0" smtClean="0"/>
              <a:t>- несмотря на эмоциональные и интеллектуальные особенности, а также социально-</a:t>
            </a:r>
          </a:p>
          <a:p>
            <a:r>
              <a:rPr lang="ru-RU" dirty="0" smtClean="0"/>
              <a:t>духовную незрелость, они могут обладать высокой степенью профессиональной эрудиции </a:t>
            </a:r>
          </a:p>
          <a:p>
            <a:r>
              <a:rPr lang="ru-RU" dirty="0" smtClean="0"/>
              <a:t>и хорошо учиться.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6D497-E9D1-49FF-9175-8AF13B65EAB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48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86D497-E9D1-49FF-9175-8AF13B65EAB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89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1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37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948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0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16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80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44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13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13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0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923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lIns="82932" tIns="82932" rIns="82932" bIns="82932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82932" tIns="82932" rIns="82932" bIns="82932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>
          <a:xfrm>
            <a:off x="8472960" y="6217133"/>
            <a:ext cx="548640" cy="525655"/>
          </a:xfrm>
        </p:spPr>
        <p:txBody>
          <a:bodyPr lIns="82932" tIns="82932" rIns="82932" bIns="82932">
            <a:noAutofit/>
          </a:bodyPr>
          <a:lstStyle>
            <a:lvl1pPr>
              <a:defRPr/>
            </a:lvl1pPr>
          </a:lstStyle>
          <a:p>
            <a:fld id="{317FEE2B-4A3D-4C77-AA58-09969EF839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266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07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8069520" cy="356616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Психолого – педагогические особенности обучения студентов с НОДА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453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17"/>
          <p:cNvSpPr>
            <a:spLocks noGrp="1"/>
          </p:cNvSpPr>
          <p:nvPr>
            <p:ph type="title"/>
          </p:nvPr>
        </p:nvSpPr>
        <p:spPr>
          <a:xfrm>
            <a:off x="325440" y="97930"/>
            <a:ext cx="8521920" cy="887133"/>
          </a:xfrm>
        </p:spPr>
        <p:txBody>
          <a:bodyPr lIns="91427" tIns="91427" rIns="91427" bIns="91427">
            <a:normAutofit/>
          </a:bodyPr>
          <a:lstStyle/>
          <a:p>
            <a:pPr>
              <a:spcBef>
                <a:spcPct val="0"/>
              </a:spcBef>
            </a:pPr>
            <a:r>
              <a:rPr lang="ru-RU" altLang="ru-RU" sz="2400">
                <a:latin typeface="Times New Roman" pitchFamily="16" charset="0"/>
                <a:cs typeface="Times New Roman" pitchFamily="16" charset="0"/>
                <a:sym typeface="Times New Roman" pitchFamily="16" charset="0"/>
              </a:rPr>
              <a:t>При организации функциональной среды следует учитывать основные принципы</a:t>
            </a:r>
          </a:p>
        </p:txBody>
      </p:sp>
      <p:sp>
        <p:nvSpPr>
          <p:cNvPr id="8195" name="Shape 118"/>
          <p:cNvSpPr>
            <a:spLocks noGrp="1"/>
          </p:cNvSpPr>
          <p:nvPr>
            <p:ph type="body" idx="1"/>
          </p:nvPr>
        </p:nvSpPr>
        <p:spPr>
          <a:xfrm>
            <a:off x="195840" y="983624"/>
            <a:ext cx="8521920" cy="5821091"/>
          </a:xfrm>
        </p:spPr>
        <p:txBody>
          <a:bodyPr lIns="91427" tIns="91427" rIns="91427" bIns="91427"/>
          <a:lstStyle/>
          <a:p>
            <a:pPr algn="just">
              <a:spcBef>
                <a:spcPts val="806"/>
              </a:spcBef>
              <a:buSzPct val="61000"/>
            </a:pPr>
            <a:r>
              <a:rPr lang="ru-RU" altLang="ru-RU" dirty="0" smtClean="0"/>
              <a:t>     </a:t>
            </a:r>
            <a:r>
              <a:rPr lang="ru-RU" altLang="ru-RU" sz="2700" dirty="0">
                <a:latin typeface="Times New Roman" pitchFamily="16" charset="0"/>
                <a:cs typeface="Times New Roman" pitchFamily="16" charset="0"/>
              </a:rPr>
              <a:t>Среда должна препятствовать развитию вторичных осложнений;</a:t>
            </a:r>
          </a:p>
          <a:p>
            <a:pPr algn="just">
              <a:spcBef>
                <a:spcPts val="806"/>
              </a:spcBef>
              <a:buSzPct val="61000"/>
            </a:pPr>
            <a:r>
              <a:rPr lang="ru-RU" altLang="ru-RU" sz="2700" dirty="0">
                <a:latin typeface="Times New Roman" pitchFamily="16" charset="0"/>
                <a:cs typeface="Times New Roman" pitchFamily="16" charset="0"/>
              </a:rPr>
              <a:t>     Компенсировать физические ограничения ребенка;</a:t>
            </a:r>
          </a:p>
          <a:p>
            <a:pPr algn="just">
              <a:spcBef>
                <a:spcPts val="806"/>
              </a:spcBef>
              <a:buSzPct val="61000"/>
            </a:pPr>
            <a:r>
              <a:rPr lang="ru-RU" altLang="ru-RU" sz="2700" dirty="0">
                <a:latin typeface="Times New Roman" pitchFamily="16" charset="0"/>
                <a:cs typeface="Times New Roman" pitchFamily="16" charset="0"/>
              </a:rPr>
              <a:t>     Уменьшать влияние или препятствовать возникновению патологических  двигательных образцов;</a:t>
            </a:r>
          </a:p>
          <a:p>
            <a:pPr algn="just">
              <a:spcBef>
                <a:spcPts val="806"/>
              </a:spcBef>
              <a:buSzPct val="61000"/>
            </a:pPr>
            <a:r>
              <a:rPr lang="ru-RU" altLang="ru-RU" sz="2700" dirty="0">
                <a:latin typeface="Times New Roman" pitchFamily="16" charset="0"/>
                <a:cs typeface="Times New Roman" pitchFamily="16" charset="0"/>
              </a:rPr>
              <a:t>      Способствовать развитию физиологических двигательных образцов; облегчать движение;</a:t>
            </a:r>
          </a:p>
          <a:p>
            <a:pPr algn="just">
              <a:spcBef>
                <a:spcPts val="806"/>
              </a:spcBef>
              <a:buSzPct val="61000"/>
            </a:pPr>
            <a:r>
              <a:rPr lang="ru-RU" altLang="ru-RU" sz="2700" dirty="0">
                <a:latin typeface="Times New Roman" pitchFamily="16" charset="0"/>
                <a:cs typeface="Times New Roman" pitchFamily="16" charset="0"/>
              </a:rPr>
              <a:t>     Стимулировать собственную двигательную активность;</a:t>
            </a:r>
          </a:p>
          <a:p>
            <a:pPr algn="just">
              <a:spcBef>
                <a:spcPct val="0"/>
              </a:spcBef>
            </a:pPr>
            <a:r>
              <a:rPr lang="ru-RU" altLang="ru-RU" sz="2700" dirty="0">
                <a:latin typeface="Times New Roman" pitchFamily="16" charset="0"/>
                <a:cs typeface="Times New Roman" pitchFamily="16" charset="0"/>
                <a:sym typeface="Times New Roman" pitchFamily="16" charset="0"/>
              </a:rPr>
              <a:t>      Оказывать помощь в самообслуживании</a:t>
            </a:r>
          </a:p>
        </p:txBody>
      </p:sp>
    </p:spTree>
    <p:extLst>
      <p:ext uri="{BB962C8B-B14F-4D97-AF65-F5344CB8AC3E}">
        <p14:creationId xmlns:p14="http://schemas.microsoft.com/office/powerpoint/2010/main" val="19276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Категории лиц с НОДА: причины нарушений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Заболевания нервной системы;</a:t>
            </a:r>
          </a:p>
          <a:p>
            <a:r>
              <a:rPr lang="ru-RU" dirty="0" smtClean="0"/>
              <a:t>Врожденная патология;</a:t>
            </a:r>
          </a:p>
          <a:p>
            <a:r>
              <a:rPr lang="ru-RU" dirty="0" smtClean="0"/>
              <a:t>Приобретенные заболевания;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Ведущим </a:t>
            </a:r>
            <a:r>
              <a:rPr lang="ru-RU" dirty="0"/>
              <a:t>в клинической картине является двигательный </a:t>
            </a:r>
            <a:r>
              <a:rPr lang="ru-RU" dirty="0" smtClean="0"/>
              <a:t>дефект;</a:t>
            </a:r>
          </a:p>
          <a:p>
            <a:pPr marL="0" indent="0">
              <a:buNone/>
            </a:pPr>
            <a:r>
              <a:rPr lang="ru-RU" dirty="0"/>
              <a:t>Ч</a:t>
            </a:r>
            <a:r>
              <a:rPr lang="ru-RU" dirty="0" smtClean="0"/>
              <a:t>асто </a:t>
            </a:r>
            <a:r>
              <a:rPr lang="ru-RU" dirty="0"/>
              <a:t>отмечаются речевые нарушения, которые имеют органическую природу и усугубляются дефицитом </a:t>
            </a:r>
            <a:r>
              <a:rPr lang="ru-RU" dirty="0" smtClean="0"/>
              <a:t>общения.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385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Виды нарушений 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Заболевания нервной системы: детский церебральный паралич; полиомиелит.</a:t>
            </a:r>
          </a:p>
          <a:p>
            <a:r>
              <a:rPr lang="ru-RU" dirty="0"/>
              <a:t>Врожденная патология опорно-двигательного аппарата:</a:t>
            </a:r>
          </a:p>
          <a:p>
            <a:r>
              <a:rPr lang="ru-RU" dirty="0"/>
              <a:t>врожденный вывих бедра;</a:t>
            </a:r>
          </a:p>
          <a:p>
            <a:r>
              <a:rPr lang="ru-RU" dirty="0"/>
              <a:t>кривошея;</a:t>
            </a:r>
          </a:p>
          <a:p>
            <a:r>
              <a:rPr lang="ru-RU" dirty="0"/>
              <a:t>косолапость и другие деформации стоп;</a:t>
            </a:r>
          </a:p>
          <a:p>
            <a:r>
              <a:rPr lang="ru-RU" dirty="0"/>
              <a:t>аномалии развития позвоночника (сколиоз);</a:t>
            </a:r>
          </a:p>
          <a:p>
            <a:r>
              <a:rPr lang="ru-RU" dirty="0"/>
              <a:t>недоразвитие и дефекты конечностей;</a:t>
            </a:r>
          </a:p>
          <a:p>
            <a:r>
              <a:rPr lang="ru-RU" dirty="0"/>
              <a:t>аномалии развития пальцев кисти;</a:t>
            </a:r>
          </a:p>
          <a:p>
            <a:r>
              <a:rPr lang="ru-RU" dirty="0" err="1"/>
              <a:t>артрогрипоз</a:t>
            </a:r>
            <a:r>
              <a:rPr lang="ru-RU" dirty="0"/>
              <a:t> (врожденное уродство).</a:t>
            </a:r>
          </a:p>
          <a:p>
            <a:r>
              <a:rPr lang="ru-RU" dirty="0"/>
              <a:t>Приобретенные заболевания и повреждения опорно-двигательного аппарата: травматические повреждения спинного мозга, головного мозга и конечностей; полиартрит; заболевания скелета (туберкулез, опухоли костей, остеомиелит); системные заболевания скелета (хондродистрофия, рахит).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21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Последствия нарушений 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Дистония — меняющийся характер мышечного тонуса. Мышечный тонус в этом случае отличается непостоянством, изменчивостью. В покое мышцы расслаблены, при попытках к движению тонус резко </a:t>
            </a:r>
            <a:r>
              <a:rPr lang="ru-RU" dirty="0" smtClean="0"/>
              <a:t>нарастает</a:t>
            </a:r>
            <a:r>
              <a:rPr lang="ru-RU" dirty="0"/>
              <a:t>, в результате чего оно может оказаться невозможным</a:t>
            </a:r>
            <a:r>
              <a:rPr lang="ru-RU" dirty="0" smtClean="0"/>
              <a:t>.</a:t>
            </a:r>
          </a:p>
          <a:p>
            <a:r>
              <a:rPr lang="ru-RU" dirty="0"/>
              <a:t>Ограничение или невозможность произвольных движений (парезы и параличи</a:t>
            </a:r>
            <a:r>
              <a:rPr lang="ru-RU" dirty="0" smtClean="0"/>
              <a:t>)</a:t>
            </a:r>
          </a:p>
          <a:p>
            <a:r>
              <a:rPr lang="ru-RU" dirty="0"/>
              <a:t>Гиперкинезы — непроизвольные насильственные движения, обусловленные переменным тонусом мышц, с наличием неестественных поз и незаконченных движений</a:t>
            </a:r>
            <a:r>
              <a:rPr lang="ru-RU" dirty="0" smtClean="0"/>
              <a:t>.</a:t>
            </a:r>
          </a:p>
          <a:p>
            <a:r>
              <a:rPr lang="ru-RU" dirty="0"/>
              <a:t>Тремор — дрожание пальцев рук и языка. </a:t>
            </a:r>
            <a:endParaRPr lang="ru-RU" dirty="0" smtClean="0"/>
          </a:p>
          <a:p>
            <a:r>
              <a:rPr lang="ru-RU" dirty="0"/>
              <a:t>Нарушения равновесия и координации движений (атаксия). </a:t>
            </a:r>
            <a:endParaRPr lang="ru-RU" dirty="0" smtClean="0"/>
          </a:p>
          <a:p>
            <a:r>
              <a:rPr lang="ru-RU" dirty="0"/>
              <a:t>Нарушение ощущений движений (кинестезий).</a:t>
            </a:r>
          </a:p>
        </p:txBody>
      </p:sp>
    </p:spTree>
    <p:extLst>
      <p:ext uri="{BB962C8B-B14F-4D97-AF65-F5344CB8AC3E}">
        <p14:creationId xmlns:p14="http://schemas.microsoft.com/office/powerpoint/2010/main" val="286027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7128792" cy="6413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519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Потребности студентов с НОДА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59" y="2276872"/>
            <a:ext cx="7543801" cy="3592222"/>
          </a:xfrm>
        </p:spPr>
        <p:txBody>
          <a:bodyPr>
            <a:normAutofit/>
          </a:bodyPr>
          <a:lstStyle/>
          <a:p>
            <a:pPr lvl="2"/>
            <a:r>
              <a:rPr lang="ru-RU" sz="2000" dirty="0" smtClean="0"/>
              <a:t>Потребность в сопровождении</a:t>
            </a:r>
          </a:p>
          <a:p>
            <a:pPr lvl="2"/>
            <a:r>
              <a:rPr lang="ru-RU" sz="2000" dirty="0" smtClean="0"/>
              <a:t>Регламентация деятельности</a:t>
            </a:r>
          </a:p>
          <a:p>
            <a:pPr lvl="2"/>
            <a:r>
              <a:rPr lang="ru-RU" sz="2000" dirty="0" smtClean="0"/>
              <a:t>Использование </a:t>
            </a:r>
            <a:r>
              <a:rPr lang="ru-RU" sz="2000" dirty="0" err="1" smtClean="0"/>
              <a:t>ассистивных</a:t>
            </a:r>
            <a:r>
              <a:rPr lang="ru-RU" sz="2000" dirty="0" smtClean="0"/>
              <a:t> технологий в обучении</a:t>
            </a:r>
          </a:p>
          <a:p>
            <a:pPr lvl="2"/>
            <a:r>
              <a:rPr lang="ru-RU" sz="2000" dirty="0" smtClean="0"/>
              <a:t>Адресная коррекция нарушения речи, движений, познания, социализации</a:t>
            </a:r>
          </a:p>
          <a:p>
            <a:pPr lvl="2"/>
            <a:r>
              <a:rPr lang="ru-RU" sz="2000" dirty="0" smtClean="0"/>
              <a:t>Расширение образовательного пространства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7170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Психологические особенности лиц с НОДА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Множественность нарушений: </a:t>
            </a:r>
            <a:r>
              <a:rPr lang="ru-RU" dirty="0" smtClean="0"/>
              <a:t>речи, движений, интеллекта, личностные нарушения, нарушения зрения, слуха;</a:t>
            </a:r>
          </a:p>
          <a:p>
            <a:r>
              <a:rPr lang="ru-RU" dirty="0" smtClean="0"/>
              <a:t>Эмоциональная неуравновешенность, подверженность </a:t>
            </a:r>
            <a:r>
              <a:rPr lang="ru-RU" dirty="0" err="1" smtClean="0"/>
              <a:t>дистрессу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Неразвитость коммуникативных способностей ≥ неудачи в общении ≥ избегание отношений с людьми;</a:t>
            </a:r>
          </a:p>
          <a:p>
            <a:r>
              <a:rPr lang="ru-RU" dirty="0" smtClean="0"/>
              <a:t>Характеризуются социальной невостребованностью и повышенной потребностью в других;</a:t>
            </a:r>
          </a:p>
          <a:p>
            <a:r>
              <a:rPr lang="ru-RU" dirty="0" smtClean="0"/>
              <a:t>Неадекватная самооценка – идентификация с идеальным «Я»;</a:t>
            </a:r>
          </a:p>
          <a:p>
            <a:r>
              <a:rPr lang="ru-RU" dirty="0" smtClean="0"/>
              <a:t>Могут обладать высоким уровнем профессиональной эрудиции;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14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поведения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Идентификация себя </a:t>
            </a:r>
            <a:r>
              <a:rPr lang="ru-RU" dirty="0"/>
              <a:t>с идеальным «Я» помогает сохранять высокую мотивацию достижения и </a:t>
            </a:r>
            <a:r>
              <a:rPr lang="ru-RU" dirty="0" smtClean="0"/>
              <a:t>социальную </a:t>
            </a:r>
            <a:r>
              <a:rPr lang="ru-RU" dirty="0"/>
              <a:t>активность, не давать проявиться чувству неполноценности, но с другой </a:t>
            </a:r>
            <a:r>
              <a:rPr lang="ru-RU" dirty="0" smtClean="0"/>
              <a:t>стороны </a:t>
            </a:r>
            <a:r>
              <a:rPr lang="ru-RU" dirty="0"/>
              <a:t>- может осложнять социализацию, вызывать акцентуации и патологии характера, </a:t>
            </a:r>
            <a:r>
              <a:rPr lang="ru-RU" dirty="0" smtClean="0"/>
              <a:t>закреплять </a:t>
            </a:r>
            <a:r>
              <a:rPr lang="ru-RU" dirty="0"/>
              <a:t>социальную инфантильность, эгоизм, зависимость от опеки и неразвитостью </a:t>
            </a:r>
            <a:r>
              <a:rPr lang="ru-RU" dirty="0" smtClean="0"/>
              <a:t>творческих </a:t>
            </a:r>
            <a:r>
              <a:rPr lang="ru-RU" dirty="0"/>
              <a:t>способностей и высших духовных чувств, в </a:t>
            </a:r>
            <a:r>
              <a:rPr lang="ru-RU" dirty="0" err="1"/>
              <a:t>т.ч</a:t>
            </a:r>
            <a:r>
              <a:rPr lang="ru-RU" dirty="0"/>
              <a:t>. - нравственных</a:t>
            </a:r>
            <a:r>
              <a:rPr lang="ru-RU" dirty="0" smtClean="0"/>
              <a:t>.</a:t>
            </a:r>
          </a:p>
          <a:p>
            <a:r>
              <a:rPr lang="ru-RU" dirty="0"/>
              <a:t>В результате психологической защиты они ожидают к себе отношения и </a:t>
            </a:r>
            <a:r>
              <a:rPr lang="ru-RU" dirty="0" smtClean="0"/>
              <a:t>воспринимают </a:t>
            </a:r>
            <a:r>
              <a:rPr lang="ru-RU" dirty="0"/>
              <a:t>себя так, будто бы они уже стали теми, кем хотели бы </a:t>
            </a:r>
            <a:r>
              <a:rPr lang="ru-RU" dirty="0" smtClean="0"/>
              <a:t>быть;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81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Условия успешной социализации обучающихся с НОДА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Эмоциональную неуравновешенность обучающихся с </a:t>
            </a:r>
            <a:r>
              <a:rPr lang="ru-RU" dirty="0"/>
              <a:t>НОДА следует преодолевать путем развития навыков эмоционального самоконтроля </a:t>
            </a:r>
            <a:r>
              <a:rPr lang="ru-RU" dirty="0" smtClean="0"/>
              <a:t>путем аутотренинга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избегание </a:t>
            </a:r>
            <a:r>
              <a:rPr lang="ru-RU" dirty="0"/>
              <a:t>отношений с людьми должна преодолеваться </a:t>
            </a:r>
            <a:r>
              <a:rPr lang="ru-RU" dirty="0" smtClean="0"/>
              <a:t>развитием </a:t>
            </a:r>
            <a:r>
              <a:rPr lang="ru-RU" dirty="0"/>
              <a:t>навыков общения и уверенного поведения, разрешения конфликтов, умения </a:t>
            </a:r>
            <a:r>
              <a:rPr lang="ru-RU" dirty="0" smtClean="0"/>
              <a:t>строить </a:t>
            </a:r>
            <a:r>
              <a:rPr lang="ru-RU" dirty="0"/>
              <a:t>доверительные и теплые взаимоотношения с окружающими; </a:t>
            </a:r>
            <a:endParaRPr lang="ru-RU" dirty="0" smtClean="0"/>
          </a:p>
          <a:p>
            <a:r>
              <a:rPr lang="ru-RU" dirty="0" smtClean="0"/>
              <a:t>Проявления </a:t>
            </a:r>
            <a:r>
              <a:rPr lang="ru-RU" dirty="0"/>
              <a:t>восприятия идеального «Я» должны корректироваться в условиях психолого-педагогической поддержки путем развития рефлексии, поиска и </a:t>
            </a:r>
            <a:r>
              <a:rPr lang="ru-RU" dirty="0" smtClean="0"/>
              <a:t>нахождения реалистичных </a:t>
            </a:r>
            <a:r>
              <a:rPr lang="ru-RU" dirty="0"/>
              <a:t>путей самореализации, развития субъектных качеств личности, </a:t>
            </a:r>
            <a:r>
              <a:rPr lang="ru-RU" dirty="0" smtClean="0"/>
              <a:t>включающих </a:t>
            </a:r>
            <a:r>
              <a:rPr lang="ru-RU" dirty="0"/>
              <a:t>самостоятельность, волевую </a:t>
            </a:r>
            <a:r>
              <a:rPr lang="ru-RU" dirty="0" err="1"/>
              <a:t>саморегуляцию</a:t>
            </a:r>
            <a:r>
              <a:rPr lang="ru-RU" dirty="0"/>
              <a:t>, ответственность и социальную </a:t>
            </a:r>
            <a:r>
              <a:rPr lang="ru-RU" dirty="0" smtClean="0"/>
              <a:t>активность</a:t>
            </a:r>
            <a:r>
              <a:rPr lang="ru-RU" dirty="0"/>
              <a:t>, приближая реальное «Я» к идеальному, </a:t>
            </a:r>
            <a:endParaRPr lang="ru-RU" dirty="0" smtClean="0"/>
          </a:p>
          <a:p>
            <a:r>
              <a:rPr lang="ru-RU" dirty="0" smtClean="0"/>
              <a:t>развития </a:t>
            </a:r>
            <a:r>
              <a:rPr lang="ru-RU" dirty="0"/>
              <a:t>нравственных </a:t>
            </a:r>
            <a:r>
              <a:rPr lang="ru-RU" dirty="0" smtClean="0"/>
              <a:t>и </a:t>
            </a:r>
            <a:r>
              <a:rPr lang="ru-RU" dirty="0"/>
              <a:t>эстетических чувств, альтруизма, любви к познанию, морально-волевых </a:t>
            </a:r>
            <a:r>
              <a:rPr lang="ru-RU"/>
              <a:t>норм </a:t>
            </a:r>
            <a:r>
              <a:rPr lang="ru-RU" smtClean="0"/>
              <a:t>поведения</a:t>
            </a:r>
            <a:r>
              <a:rPr lang="ru-RU" dirty="0"/>
              <a:t>, предоставления адекватной «обратной </a:t>
            </a:r>
            <a:r>
              <a:rPr lang="ru-RU" dirty="0" smtClean="0"/>
              <a:t>связи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5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Особые образовательные потребности лиц с НОДА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Адаптированные образовательные программы;</a:t>
            </a:r>
          </a:p>
          <a:p>
            <a:r>
              <a:rPr lang="ru-RU" dirty="0" smtClean="0"/>
              <a:t>Учет индивидуальных особенностей развития;</a:t>
            </a:r>
          </a:p>
          <a:p>
            <a:r>
              <a:rPr lang="ru-RU" dirty="0" smtClean="0"/>
              <a:t>Создание доступной образовательной среды;</a:t>
            </a:r>
          </a:p>
          <a:p>
            <a:r>
              <a:rPr lang="ru-RU" dirty="0" smtClean="0"/>
              <a:t>Помощь специалистов сопровождения;</a:t>
            </a:r>
          </a:p>
          <a:p>
            <a:r>
              <a:rPr lang="ru-RU" dirty="0" smtClean="0"/>
              <a:t>Психолого – педагогическое сопровождение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95183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</TotalTime>
  <Words>883</Words>
  <Application>Microsoft Office PowerPoint</Application>
  <PresentationFormat>Экран (4:3)</PresentationFormat>
  <Paragraphs>97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Calibri Light</vt:lpstr>
      <vt:lpstr>Times New Roman</vt:lpstr>
      <vt:lpstr>Ретро</vt:lpstr>
      <vt:lpstr>Психолого – педагогические особенности обучения студентов с НОДА</vt:lpstr>
      <vt:lpstr>При организации функциональной среды следует учитывать основные принципы</vt:lpstr>
      <vt:lpstr>Категории лиц с НОДА: причины нарушений</vt:lpstr>
      <vt:lpstr>Виды нарушений ОДА</vt:lpstr>
      <vt:lpstr>Последствия нарушений ОДА</vt:lpstr>
      <vt:lpstr>Презентация PowerPoint</vt:lpstr>
      <vt:lpstr>Потребности студентов с НОДА</vt:lpstr>
      <vt:lpstr>Психологические особенности лиц с НОДА</vt:lpstr>
      <vt:lpstr>Особенности поведения</vt:lpstr>
      <vt:lpstr>Условия успешной социализации обучающихся с НОДА</vt:lpstr>
      <vt:lpstr>Особые образовательные потребности лиц с НОДА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 – педагогические особенности обучения студентов с НОДА</dc:title>
  <dc:creator>Worck</dc:creator>
  <cp:lastModifiedBy>Учетная запись Майкрософт</cp:lastModifiedBy>
  <cp:revision>14</cp:revision>
  <cp:lastPrinted>2019-04-11T07:22:54Z</cp:lastPrinted>
  <dcterms:created xsi:type="dcterms:W3CDTF">2019-04-07T15:30:42Z</dcterms:created>
  <dcterms:modified xsi:type="dcterms:W3CDTF">2020-12-20T20:26:31Z</dcterms:modified>
</cp:coreProperties>
</file>