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8" r:id="rId3"/>
    <p:sldId id="272" r:id="rId4"/>
    <p:sldId id="259" r:id="rId5"/>
    <p:sldId id="261" r:id="rId6"/>
    <p:sldId id="260" r:id="rId7"/>
    <p:sldId id="262" r:id="rId8"/>
    <p:sldId id="25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9872663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50FEB-2CC8-4D30-BD8D-6BDF406D9C5E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C85CC-283B-4623-B784-4B72FDB88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62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224" y="0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B8B24-BDA6-4964-8BDE-92D50FB26A81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398837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267" y="3228896"/>
            <a:ext cx="789813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04F8D-8C26-48CE-B902-02C7B374C2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919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C04F8D-8C26-48CE-B902-02C7B374C2A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33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0%D0%BD%D0%B3%D0%BB%D0%B8%D0%B9%D1%81%D0%BA%D0%B8%D0%B9_%D1%8F%D0%B7%D1%8B%D0%BA" TargetMode="External"/><Relationship Id="rId7" Type="http://schemas.openxmlformats.org/officeDocument/2006/relationships/hyperlink" Target="https://ru.wikipedia.org/wiki/%D0%91%D0%B0%D1%80%D0%B0%D0%B1%D0%B0%D0%BD%D0%BD%D0%B0%D1%8F_%D0%BF%D0%B5%D1%80%D0%B5%D0%BF%D0%BE%D0%BD%D0%BA%D0%B0" TargetMode="External"/><Relationship Id="rId2" Type="http://schemas.openxmlformats.org/officeDocument/2006/relationships/hyperlink" Target="../../&#1087;&#1077;&#1088;&#1077;&#1087;&#1086;&#1076;&#1075;&#1086;&#1090;&#1086;&#1074;&#1082;&#1072;%20&#1053;&#1043;&#1050;/&#1040;&#1085;&#1072;&#1090;&#1086;&#1084;&#1080;&#1103;%20&#1091;&#1093;&#1072;%20&#1095;&#1077;&#1083;&#1086;&#1074;&#1077;&#1082;&#1072;..mp4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ru.wikipedia.org/wiki/%D0%9D%D0%B0%D1%80%D1%83%D0%B6%D0%BD%D0%BE%D0%B5_%D1%83%D1%85%D0%BE" TargetMode="External"/><Relationship Id="rId5" Type="http://schemas.openxmlformats.org/officeDocument/2006/relationships/hyperlink" Target="https://ru.wikipedia.org/wiki/%D0%97%D0%B2%D1%83%D0%BA%D0%BE%D0%B2%D0%B0%D1%8F_%D0%B2%D0%BE%D0%BB%D0%BD%D0%B0" TargetMode="External"/><Relationship Id="rId4" Type="http://schemas.openxmlformats.org/officeDocument/2006/relationships/hyperlink" Target="https://ru.wikipedia.org/wiki/%D0%9D%D0%B0%D1%80%D1%83%D1%88%D0%B5%D0%BD%D0%B8%D0%B5_%D1%81%D0%BB%D1%83%D1%85%D0%B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../../&#1087;&#1077;&#1088;&#1077;&#1087;&#1086;&#1076;&#1075;&#1086;&#1090;&#1086;&#1074;&#1082;&#1072;%20&#1053;&#1043;&#1050;/&#1044;&#1080;&#1089;&#1082;%20'&#1044;&#1072;&#1074;&#1072;&#1081;&#1090;&#1077;%20&#1079;&#1085;&#1072;&#1082;&#1086;&#1084;&#1080;&#1090;&#1100;&#1089;&#1103;',%20&#1087;&#1088;&#1072;&#1074;&#1080;&#1083;&#1072;%20&#1086;&#1073;&#1097;&#1077;&#1085;&#1080;&#1103;%20&#1089;%20&#1075;&#1083;&#1091;&#1093;&#1080;&#1084;&#1080;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../../&#1087;&#1077;&#1088;&#1077;&#1087;&#1086;&#1076;&#1075;&#1086;&#1090;&#1086;&#1074;&#1082;&#1072;%20&#1053;&#1043;&#1050;/videoplayback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492896"/>
            <a:ext cx="5723468" cy="1828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Психолого – педагогические особенности обучения студентов с нарушением слуха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4365104"/>
            <a:ext cx="5712179" cy="1296144"/>
          </a:xfrm>
        </p:spPr>
        <p:txBody>
          <a:bodyPr>
            <a:normAutofit/>
          </a:bodyPr>
          <a:lstStyle/>
          <a:p>
            <a:r>
              <a:rPr lang="ru-RU" dirty="0" smtClean="0"/>
              <a:t>Киселева Екатерина Сергеевна</a:t>
            </a:r>
          </a:p>
          <a:p>
            <a:r>
              <a:rPr lang="ru-RU" dirty="0" smtClean="0"/>
              <a:t>Руководитель центра инклюзивного образования «Равные воз</a:t>
            </a:r>
            <a:r>
              <a:rPr lang="ru-RU" dirty="0"/>
              <a:t>м</a:t>
            </a:r>
            <a:r>
              <a:rPr lang="ru-RU" dirty="0" smtClean="0"/>
              <a:t>ожности»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36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Причины нарушения слуха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инфекционные </a:t>
            </a:r>
            <a:r>
              <a:rPr lang="ru-RU" dirty="0"/>
              <a:t>заболевания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токсические поражения, </a:t>
            </a:r>
            <a:endParaRPr lang="ru-RU" dirty="0" smtClean="0"/>
          </a:p>
          <a:p>
            <a:r>
              <a:rPr lang="ru-RU" dirty="0" smtClean="0"/>
              <a:t>сосудистые расстройства,</a:t>
            </a:r>
          </a:p>
          <a:p>
            <a:r>
              <a:rPr lang="ru-RU" dirty="0" smtClean="0"/>
              <a:t>механические</a:t>
            </a:r>
            <a:r>
              <a:rPr lang="ru-RU" dirty="0"/>
              <a:t>, акустические или </a:t>
            </a:r>
            <a:r>
              <a:rPr lang="ru-RU" dirty="0" err="1"/>
              <a:t>контузионные</a:t>
            </a:r>
            <a:r>
              <a:rPr lang="ru-RU" dirty="0"/>
              <a:t> травмы и т. д. </a:t>
            </a:r>
            <a:endParaRPr lang="ru-RU" dirty="0" smtClean="0"/>
          </a:p>
          <a:p>
            <a:r>
              <a:rPr lang="ru-RU" dirty="0" smtClean="0"/>
              <a:t>Глухота </a:t>
            </a:r>
            <a:r>
              <a:rPr lang="ru-RU" dirty="0"/>
              <a:t>и тугоухость могут быть наследственными, врожденными и </a:t>
            </a:r>
            <a:r>
              <a:rPr lang="ru-RU" dirty="0" smtClean="0"/>
              <a:t>приобретенными</a:t>
            </a:r>
          </a:p>
          <a:p>
            <a:r>
              <a:rPr lang="ru-RU" dirty="0" err="1" smtClean="0"/>
              <a:t>Кондуктивная</a:t>
            </a:r>
            <a:r>
              <a:rPr lang="ru-RU" dirty="0" smtClean="0"/>
              <a:t>, </a:t>
            </a:r>
            <a:r>
              <a:rPr lang="ru-RU" dirty="0" err="1" smtClean="0"/>
              <a:t>сенсоневральная</a:t>
            </a:r>
            <a:r>
              <a:rPr lang="ru-RU" dirty="0" smtClean="0"/>
              <a:t>, смешенная тугоухость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071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hlinkClick r:id="rId2" action="ppaction://hlinkfile"/>
              </a:rPr>
              <a:t>Строение органа слуха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899592" y="2121407"/>
            <a:ext cx="3599256" cy="360273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err="1"/>
              <a:t>Сенсоневральная</a:t>
            </a:r>
            <a:r>
              <a:rPr lang="ru-RU" dirty="0"/>
              <a:t> тугоухость (</a:t>
            </a:r>
            <a:r>
              <a:rPr lang="ru-RU" dirty="0" err="1"/>
              <a:t>нейросенсорная</a:t>
            </a:r>
            <a:r>
              <a:rPr lang="ru-RU" dirty="0"/>
              <a:t> потеря слуха, перцептивная тугоухость, </a:t>
            </a:r>
            <a:r>
              <a:rPr lang="ru-RU" dirty="0" err="1"/>
              <a:t>кохлеарная</a:t>
            </a:r>
            <a:r>
              <a:rPr lang="ru-RU" dirty="0"/>
              <a:t> невропатия) – форма снижения (вплоть до утраты) слуха, при которой поражаются какие-либо из участков звуковоспринимающего отдела слухового анализатора, начиная от нейроэпителиальных структур внутреннего уха и заканчивая корковым представительством в височной доле коры головного мозга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508960" cy="3397919"/>
          </a:xfrm>
        </p:spPr>
        <p:txBody>
          <a:bodyPr>
            <a:normAutofit/>
          </a:bodyPr>
          <a:lstStyle/>
          <a:p>
            <a:r>
              <a:rPr lang="ru-RU" sz="1500" dirty="0" err="1"/>
              <a:t>Кондуктивная</a:t>
            </a:r>
            <a:r>
              <a:rPr lang="ru-RU" sz="1500" dirty="0"/>
              <a:t> тугоухость (</a:t>
            </a:r>
            <a:r>
              <a:rPr lang="ru-RU" sz="1500" dirty="0">
                <a:hlinkClick r:id="rId3" tooltip="Английский язык"/>
              </a:rPr>
              <a:t>англ.</a:t>
            </a:r>
            <a:r>
              <a:rPr lang="ru-RU" sz="1500" dirty="0"/>
              <a:t> </a:t>
            </a:r>
            <a:r>
              <a:rPr lang="ru-RU" sz="1500" dirty="0" err="1"/>
              <a:t>conductive</a:t>
            </a:r>
            <a:r>
              <a:rPr lang="ru-RU" sz="1500" dirty="0"/>
              <a:t> </a:t>
            </a:r>
            <a:r>
              <a:rPr lang="ru-RU" sz="1500" dirty="0" err="1"/>
              <a:t>hearing</a:t>
            </a:r>
            <a:r>
              <a:rPr lang="ru-RU" sz="1500" dirty="0"/>
              <a:t> </a:t>
            </a:r>
            <a:r>
              <a:rPr lang="ru-RU" sz="1500" dirty="0" err="1"/>
              <a:t>loss</a:t>
            </a:r>
            <a:r>
              <a:rPr lang="ru-RU" sz="1500" dirty="0"/>
              <a:t>) — это </a:t>
            </a:r>
            <a:r>
              <a:rPr lang="ru-RU" sz="1500" dirty="0">
                <a:hlinkClick r:id="rId4" tooltip="Нарушение слуха"/>
              </a:rPr>
              <a:t>нарушение слуха</a:t>
            </a:r>
            <a:r>
              <a:rPr lang="ru-RU" sz="1500" dirty="0"/>
              <a:t>, при котором затруднено проведение </a:t>
            </a:r>
            <a:r>
              <a:rPr lang="ru-RU" sz="1500" dirty="0">
                <a:hlinkClick r:id="rId5" tooltip="Звуковая волна"/>
              </a:rPr>
              <a:t>звуковых волн</a:t>
            </a:r>
            <a:r>
              <a:rPr lang="ru-RU" sz="1500" dirty="0"/>
              <a:t> по пути: </a:t>
            </a:r>
            <a:r>
              <a:rPr lang="ru-RU" sz="1500" dirty="0">
                <a:hlinkClick r:id="rId6" tooltip="Наружное ухо"/>
              </a:rPr>
              <a:t>наружное ухо</a:t>
            </a:r>
            <a:r>
              <a:rPr lang="ru-RU" sz="1500" dirty="0"/>
              <a:t> — </a:t>
            </a:r>
            <a:r>
              <a:rPr lang="ru-RU" sz="1500" dirty="0">
                <a:hlinkClick r:id="rId7" tooltip="Барабанная перепонка"/>
              </a:rPr>
              <a:t>барабанная перепонка</a:t>
            </a:r>
            <a:r>
              <a:rPr lang="ru-RU" sz="1500" dirty="0"/>
              <a:t> — слуховые косточки </a:t>
            </a:r>
          </a:p>
        </p:txBody>
      </p:sp>
    </p:spTree>
    <p:extLst>
      <p:ext uri="{BB962C8B-B14F-4D97-AF65-F5344CB8AC3E}">
        <p14:creationId xmlns:p14="http://schemas.microsoft.com/office/powerpoint/2010/main" val="396633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Глухота – стойкая потеря слуха, при которой невозможно самостоятельное овладение речью и разборчивое восприятие речи у ушной раковины</a:t>
            </a:r>
            <a:r>
              <a:rPr lang="ru-RU" dirty="0" smtClean="0"/>
              <a:t>.</a:t>
            </a:r>
          </a:p>
          <a:p>
            <a:r>
              <a:rPr lang="ru-RU" dirty="0"/>
              <a:t>Тугоухость – стойкое понижение слуха, при котором возможно овладение речью с опорой на остаточный слух. Речь при этом имеет специфические 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114809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нарушений слуха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417568" cy="3602736"/>
          </a:xfrm>
        </p:spPr>
        <p:txBody>
          <a:bodyPr>
            <a:normAutofit fontScale="92500" lnSpcReduction="20000"/>
          </a:bodyPr>
          <a:lstStyle/>
          <a:p>
            <a:pPr lvl="0" fontAlgn="base"/>
            <a:r>
              <a:rPr lang="ru-RU" b="1" dirty="0"/>
              <a:t>глухие</a:t>
            </a:r>
            <a:r>
              <a:rPr lang="ru-RU" dirty="0"/>
              <a:t> без речи (рано оглохшие); </a:t>
            </a:r>
          </a:p>
          <a:p>
            <a:pPr lvl="0" fontAlgn="base"/>
            <a:r>
              <a:rPr lang="ru-RU" dirty="0"/>
              <a:t>глухие, сохранившие речь (</a:t>
            </a:r>
            <a:r>
              <a:rPr lang="ru-RU" b="1" dirty="0"/>
              <a:t>позднооглохшие</a:t>
            </a:r>
            <a:r>
              <a:rPr lang="ru-RU" dirty="0"/>
              <a:t>); •  слабослышащие с развитой речью; </a:t>
            </a:r>
          </a:p>
          <a:p>
            <a:r>
              <a:rPr lang="ru-RU" dirty="0"/>
              <a:t> </a:t>
            </a:r>
            <a:r>
              <a:rPr lang="ru-RU" b="1" dirty="0" smtClean="0"/>
              <a:t>слабослышащие</a:t>
            </a:r>
            <a:r>
              <a:rPr lang="ru-RU" dirty="0" smtClean="0"/>
              <a:t> </a:t>
            </a:r>
            <a:r>
              <a:rPr lang="ru-RU" dirty="0"/>
              <a:t>с глубоким речевым </a:t>
            </a:r>
            <a:r>
              <a:rPr lang="ru-RU" dirty="0" smtClean="0"/>
              <a:t>недоразвитием</a:t>
            </a:r>
          </a:p>
          <a:p>
            <a:r>
              <a:rPr lang="ru-RU" b="1" dirty="0" smtClean="0"/>
              <a:t>имплантированные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63440" y="2119312"/>
            <a:ext cx="3580968" cy="3973983"/>
          </a:xfrm>
        </p:spPr>
        <p:txBody>
          <a:bodyPr>
            <a:normAutofit fontScale="85000" lnSpcReduction="10000"/>
          </a:bodyPr>
          <a:lstStyle/>
          <a:p>
            <a:pPr lvl="0" fontAlgn="base"/>
            <a:r>
              <a:rPr lang="ru-RU" dirty="0" smtClean="0"/>
              <a:t>обучающиеся, </a:t>
            </a:r>
            <a:r>
              <a:rPr lang="ru-RU" dirty="0"/>
              <a:t>не имеющие дополнительных отклонений в развитии; </a:t>
            </a:r>
          </a:p>
          <a:p>
            <a:pPr lvl="0" fontAlgn="base"/>
            <a:r>
              <a:rPr lang="ru-RU" dirty="0" smtClean="0"/>
              <a:t>обучающиеся, </a:t>
            </a:r>
            <a:r>
              <a:rPr lang="ru-RU" dirty="0"/>
              <a:t>имеющие дополнительные отклонения в развитии (одно или в сочетании): нарушение интеллекта, зрения, опорно-двигательного аппарата, эмоционально-волевой сферы.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28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речи слабослышащих и глухих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Речь слабослышащего ребенка имеет свои особенности, характеризуется неразборчивостью, глухостью, замедленным </a:t>
            </a:r>
            <a:r>
              <a:rPr lang="ru-RU" dirty="0" smtClean="0"/>
              <a:t>темпом.</a:t>
            </a:r>
          </a:p>
          <a:p>
            <a:r>
              <a:rPr lang="ru-RU" dirty="0"/>
              <a:t>недоразвитие всех компонентов языковой системы (лексики, грамматики, фонетики</a:t>
            </a:r>
            <a:r>
              <a:rPr lang="ru-RU" dirty="0" smtClean="0"/>
              <a:t>).</a:t>
            </a:r>
          </a:p>
          <a:p>
            <a:r>
              <a:rPr lang="ru-RU" dirty="0"/>
              <a:t>Письменная речь отражает все дефекты устной речи слабослышащего. </a:t>
            </a:r>
          </a:p>
        </p:txBody>
      </p:sp>
    </p:spTree>
    <p:extLst>
      <p:ext uri="{BB962C8B-B14F-4D97-AF65-F5344CB8AC3E}">
        <p14:creationId xmlns:p14="http://schemas.microsoft.com/office/powerpoint/2010/main" val="386063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Технология общения со слабослышащими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легкой степени снижения слуха оказывается достаточным усиление громкости звучания речи на </a:t>
            </a:r>
            <a:r>
              <a:rPr lang="ru-RU" dirty="0" smtClean="0"/>
              <a:t>занятии;</a:t>
            </a:r>
          </a:p>
          <a:p>
            <a:r>
              <a:rPr lang="ru-RU" dirty="0"/>
              <a:t>При тяжелых степенях снижения слуха </a:t>
            </a:r>
            <a:r>
              <a:rPr lang="ru-RU" dirty="0" smtClean="0"/>
              <a:t>обучающихся </a:t>
            </a:r>
            <a:r>
              <a:rPr lang="ru-RU" dirty="0"/>
              <a:t>приучают считывать с губ, используют тактильно-вибрационную чувствительность, на занятиях используют и подключают остаточный слух. </a:t>
            </a:r>
          </a:p>
        </p:txBody>
      </p:sp>
    </p:spTree>
    <p:extLst>
      <p:ext uri="{BB962C8B-B14F-4D97-AF65-F5344CB8AC3E}">
        <p14:creationId xmlns:p14="http://schemas.microsoft.com/office/powerpoint/2010/main" val="262378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Психологические особенности обучающихся с нарушением слуха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желание быть «как все», страх перед высказыванием своих идей </a:t>
            </a:r>
            <a:r>
              <a:rPr lang="ru-RU" dirty="0" smtClean="0"/>
              <a:t>открыто;</a:t>
            </a:r>
          </a:p>
          <a:p>
            <a:r>
              <a:rPr lang="ru-RU" dirty="0" smtClean="0"/>
              <a:t>избегание </a:t>
            </a:r>
            <a:r>
              <a:rPr lang="ru-RU" dirty="0"/>
              <a:t>оценок и осуждения окружающими своих </a:t>
            </a:r>
            <a:r>
              <a:rPr lang="ru-RU" dirty="0" smtClean="0"/>
              <a:t>планов;</a:t>
            </a:r>
          </a:p>
          <a:p>
            <a:r>
              <a:rPr lang="ru-RU" dirty="0" smtClean="0"/>
              <a:t>Склонность выбирать для общения представителей своей нозологической группы;</a:t>
            </a:r>
          </a:p>
          <a:p>
            <a:r>
              <a:rPr lang="ru-RU" dirty="0" smtClean="0"/>
              <a:t>Тревожность и боязнь неудач;</a:t>
            </a:r>
          </a:p>
          <a:p>
            <a:r>
              <a:rPr lang="ru-RU" dirty="0" smtClean="0"/>
              <a:t>Стереотипность мышления;</a:t>
            </a:r>
          </a:p>
          <a:p>
            <a:r>
              <a:rPr lang="ru-RU" dirty="0" smtClean="0"/>
              <a:t>Избегание конфронтации и конфликта;</a:t>
            </a:r>
          </a:p>
          <a:p>
            <a:r>
              <a:rPr lang="ru-RU" dirty="0" smtClean="0"/>
              <a:t>Снижение способности к абстрактному мышлению;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257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>
            <a:noAutofit/>
          </a:bodyPr>
          <a:lstStyle/>
          <a:p>
            <a:r>
              <a:rPr lang="ru-RU" sz="3200" dirty="0" smtClean="0"/>
              <a:t>Условия успешной социализации в образовательном процессе</a:t>
            </a:r>
            <a:endParaRPr lang="ru-RU" sz="32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/>
            <a:r>
              <a:rPr lang="ru-RU" dirty="0" smtClean="0"/>
              <a:t>систематическое </a:t>
            </a:r>
            <a:r>
              <a:rPr lang="ru-RU" dirty="0"/>
              <a:t>и </a:t>
            </a:r>
            <a:r>
              <a:rPr lang="ru-RU" dirty="0" smtClean="0"/>
              <a:t>адекватное </a:t>
            </a:r>
            <a:r>
              <a:rPr lang="ru-RU" dirty="0"/>
              <a:t>состоянию ребенка </a:t>
            </a:r>
            <a:r>
              <a:rPr lang="ru-RU" dirty="0" smtClean="0"/>
              <a:t>обучение; </a:t>
            </a:r>
            <a:endParaRPr lang="ru-RU" dirty="0"/>
          </a:p>
          <a:p>
            <a:pPr lvl="0" fontAlgn="base"/>
            <a:r>
              <a:rPr lang="ru-RU" dirty="0" smtClean="0"/>
              <a:t>активное участие </a:t>
            </a:r>
            <a:r>
              <a:rPr lang="ru-RU" dirty="0"/>
              <a:t>семьи в его воспитании и обучении; </a:t>
            </a:r>
          </a:p>
          <a:p>
            <a:pPr lvl="0" fontAlgn="base"/>
            <a:r>
              <a:rPr lang="ru-RU" dirty="0" smtClean="0"/>
              <a:t>Учет потенциальных </a:t>
            </a:r>
            <a:r>
              <a:rPr lang="ru-RU" dirty="0"/>
              <a:t>возможностей самого ребенка, его физического состояния и личностных качеств (активности, коммуникабельности, </a:t>
            </a:r>
          </a:p>
          <a:p>
            <a:r>
              <a:rPr lang="ru-RU" dirty="0" smtClean="0"/>
              <a:t>Учет физической </a:t>
            </a:r>
            <a:r>
              <a:rPr lang="ru-RU" dirty="0"/>
              <a:t>выносливости, работоспособности и т. п.); </a:t>
            </a:r>
            <a:r>
              <a:rPr lang="ru-RU" dirty="0" smtClean="0"/>
              <a:t>–</a:t>
            </a:r>
          </a:p>
          <a:p>
            <a:r>
              <a:rPr lang="ru-RU" dirty="0" smtClean="0"/>
              <a:t>использование </a:t>
            </a:r>
            <a:r>
              <a:rPr lang="ru-RU" dirty="0" err="1"/>
              <a:t>сурдотехнических</a:t>
            </a:r>
            <a:r>
              <a:rPr lang="ru-RU" dirty="0"/>
              <a:t> средств.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9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hlinkClick r:id="rId2" action="ppaction://hlinkfile"/>
              </a:rPr>
              <a:t>Как общаться с людьми с нарушением слуха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 fontAlgn="base"/>
            <a:r>
              <a:rPr lang="ru-RU" dirty="0"/>
              <a:t>Разговаривая с человеком, у которого плохой слух, смотрите прямо на него.  </a:t>
            </a:r>
          </a:p>
          <a:p>
            <a:pPr lvl="0" fontAlgn="base"/>
            <a:r>
              <a:rPr lang="ru-RU" dirty="0"/>
              <a:t>Некоторые люди могут слышать, но воспринимают отдельные звуки неправильно. В этом случае говорите немного более громко и четко, подбирая подходящий уровень. В другом случае понадобится лишь снизить высоту голоса, так как человек утратил способность воспринимать высокие частоты.  </a:t>
            </a:r>
          </a:p>
          <a:p>
            <a:pPr lvl="0" fontAlgn="base"/>
            <a:r>
              <a:rPr lang="ru-RU" dirty="0"/>
              <a:t>Чтобы привлечь внимание человека, который плохо слышит, назовите его (ее) по имени. Если ответа нет, можно слегка тронуть человека за руку или плечо или же помахать рукой.  </a:t>
            </a:r>
          </a:p>
          <a:p>
            <a:pPr lvl="0" fontAlgn="base"/>
            <a:r>
              <a:rPr lang="ru-RU" dirty="0"/>
              <a:t>Если Вас просят повторить что-то, попробуйте перефразировать свое предложение. Используйте жесты.  </a:t>
            </a:r>
          </a:p>
          <a:p>
            <a:pPr lvl="0" fontAlgn="base"/>
            <a:r>
              <a:rPr lang="ru-RU" dirty="0"/>
              <a:t>Убедитесь, что Вас поняли. Не стесняйтесь спросить, понял ли Вас собеседник.  </a:t>
            </a:r>
          </a:p>
          <a:p>
            <a:pPr lvl="0" fontAlgn="base"/>
            <a:r>
              <a:rPr lang="ru-RU" dirty="0"/>
              <a:t>Если Вы сообщаете информацию, которая включает в себя номер, технический или другой сложный термин, адрес, напишите ее, сообщите по факсу или электронной почте или любым другим способом, но так, чтобы она была точно понята.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81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340768"/>
            <a:ext cx="5454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глухота – первичный дефект,   но он влечет   нарушения в формировании речи, овладении русским  </a:t>
            </a:r>
            <a:r>
              <a:rPr lang="ru-RU" b="1" dirty="0" smtClean="0"/>
              <a:t>языком</a:t>
            </a:r>
          </a:p>
          <a:p>
            <a:r>
              <a:rPr lang="ru-RU" b="1" dirty="0" smtClean="0"/>
              <a:t>Л. С. Выготский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dirty="0"/>
              <a:t>Конкретность, простота  и ясность речи  - залог понимания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407707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Ученикам бывает </a:t>
            </a:r>
            <a:r>
              <a:rPr lang="ru-RU" b="1" u="sng" dirty="0"/>
              <a:t>трудно самостоятельно изложить мысль на русском языке:</a:t>
            </a:r>
            <a:r>
              <a:rPr lang="ru-RU" b="1" dirty="0"/>
              <a:t>  они не могут составить предложение, пропускают слова, заменяют слова на близкие по звуковому составу, и пр.</a:t>
            </a:r>
          </a:p>
        </p:txBody>
      </p:sp>
    </p:spTree>
    <p:extLst>
      <p:ext uri="{BB962C8B-B14F-4D97-AF65-F5344CB8AC3E}">
        <p14:creationId xmlns:p14="http://schemas.microsoft.com/office/powerpoint/2010/main" val="418381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Технологии обучения глухих и слабослышащих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особое значение приобретает </a:t>
            </a:r>
            <a:r>
              <a:rPr lang="ru-RU" dirty="0" err="1" smtClean="0"/>
              <a:t>слухо</a:t>
            </a:r>
            <a:r>
              <a:rPr lang="ru-RU" dirty="0" smtClean="0"/>
              <a:t> -</a:t>
            </a:r>
            <a:r>
              <a:rPr lang="ru-RU" b="1" dirty="0" smtClean="0"/>
              <a:t>зрительное </a:t>
            </a:r>
            <a:r>
              <a:rPr lang="ru-RU" b="1" dirty="0"/>
              <a:t>восприятие,</a:t>
            </a:r>
            <a:r>
              <a:rPr lang="ru-RU" dirty="0"/>
              <a:t> в том числе, понимание устной речи и, соответственно,  излагаемого </a:t>
            </a:r>
            <a:r>
              <a:rPr lang="ru-RU" dirty="0" smtClean="0"/>
              <a:t>материала;</a:t>
            </a:r>
          </a:p>
          <a:p>
            <a:r>
              <a:rPr lang="ru-RU" dirty="0"/>
              <a:t>Необходимо максимально использовать зрительные опоры: презентации,   простой текст, иллюстрации с подписями, видео, субтитры</a:t>
            </a:r>
          </a:p>
        </p:txBody>
      </p:sp>
    </p:spTree>
    <p:extLst>
      <p:ext uri="{BB962C8B-B14F-4D97-AF65-F5344CB8AC3E}">
        <p14:creationId xmlns:p14="http://schemas.microsoft.com/office/powerpoint/2010/main" val="148845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Технологии обучения глухих и слабослышащих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В условиях учебной аудитории желательно предусмотреть, чтобы ученики занимали первые парты, откуда им легко видеть лицо преподавателя ( его артикуляцию</a:t>
            </a:r>
            <a:r>
              <a:rPr lang="ru-RU" dirty="0" smtClean="0"/>
              <a:t>);</a:t>
            </a:r>
          </a:p>
          <a:p>
            <a:r>
              <a:rPr lang="ru-RU" u="sng" dirty="0"/>
              <a:t>Способность читать по губам у всех разная,</a:t>
            </a:r>
            <a:r>
              <a:rPr lang="ru-RU" dirty="0"/>
              <a:t>   зависит от словарного запаса, от контекста, от индивидуальных особенностей человека, поэтому не следует полностью надеяться на восприятие по губам.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6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Технологии обучения глухих и слабослышащих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/>
              <a:t>Не следует усиленно  артикулировать</a:t>
            </a:r>
            <a:r>
              <a:rPr lang="ru-RU" dirty="0"/>
              <a:t>:  преувеличенно выраженная мимика может сбивать, затруднять понимание. Следует говорить в среднем темпе, спокойно, четко. </a:t>
            </a:r>
            <a:endParaRPr lang="ru-RU" dirty="0" smtClean="0"/>
          </a:p>
          <a:p>
            <a:r>
              <a:rPr lang="ru-RU" u="sng" dirty="0"/>
              <a:t>Говорить  слишком громко не нужно</a:t>
            </a:r>
            <a:r>
              <a:rPr lang="ru-RU" dirty="0"/>
              <a:t>: слишком громкий голос, музыка, шум, усиленные слуховым аппаратом, могут вызвать неприятные или даже болезненные ощущения.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8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Технологии обучения глухих и слабослышащих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Как правило  - </a:t>
            </a:r>
            <a:r>
              <a:rPr lang="ru-RU" dirty="0" err="1"/>
              <a:t>неслышащие</a:t>
            </a:r>
            <a:r>
              <a:rPr lang="ru-RU" dirty="0"/>
              <a:t> – билингвы, люди владеющие двумя языками: русским жестовым и русским. Русский, как правило, является вторым</a:t>
            </a:r>
            <a:r>
              <a:rPr lang="ru-RU" dirty="0" smtClean="0"/>
              <a:t>.</a:t>
            </a:r>
          </a:p>
          <a:p>
            <a:r>
              <a:rPr lang="ru-RU" dirty="0"/>
              <a:t>Грамматика и синтаксис жестового языка отличны от русского</a:t>
            </a:r>
            <a:r>
              <a:rPr lang="ru-RU" dirty="0" smtClean="0"/>
              <a:t>!</a:t>
            </a:r>
          </a:p>
          <a:p>
            <a:r>
              <a:rPr lang="ru-RU" dirty="0"/>
              <a:t>В связи с конкретностью мышления, глухие уделяют внимание деталям, но  часто не могут выделить общую мысль, идею текста.  </a:t>
            </a:r>
            <a:r>
              <a:rPr lang="ru-RU" dirty="0" smtClean="0"/>
              <a:t>   </a:t>
            </a:r>
          </a:p>
          <a:p>
            <a:endParaRPr lang="ru-RU" dirty="0"/>
          </a:p>
          <a:p>
            <a:r>
              <a:rPr lang="ru-RU" dirty="0" smtClean="0"/>
              <a:t>Представьте</a:t>
            </a:r>
            <a:r>
              <a:rPr lang="ru-RU" dirty="0"/>
              <a:t>, что вы говорите с иностранцем: как бы вы формулировали мысль?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1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Технологии обучения глухих и слабослышащих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Н.Г. Морозова выделяет  несколько ступеней в понимании читаемого:</a:t>
            </a:r>
          </a:p>
          <a:p>
            <a:r>
              <a:rPr lang="ru-RU" dirty="0"/>
              <a:t>1. Понимание буквального значения слова, фразы.</a:t>
            </a:r>
          </a:p>
          <a:p>
            <a:r>
              <a:rPr lang="ru-RU" dirty="0"/>
              <a:t>2. Понимание смысла фразы, отрывка.</a:t>
            </a:r>
          </a:p>
          <a:p>
            <a:r>
              <a:rPr lang="ru-RU" dirty="0"/>
              <a:t>3. Понимание основного смысла читаемого</a:t>
            </a:r>
            <a:r>
              <a:rPr lang="ru-RU" dirty="0" smtClean="0"/>
              <a:t>.</a:t>
            </a:r>
          </a:p>
          <a:p>
            <a:r>
              <a:rPr lang="ru-RU" dirty="0"/>
              <a:t>«назвать главную идею произведения», «законспектировать главные положения параграфа» для глухих учеников могут стать  непосильным  и\или чисто механическим занятием по переписыванию печатного текста.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7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980728"/>
            <a:ext cx="6196405" cy="4742341"/>
          </a:xfrm>
        </p:spPr>
        <p:txBody>
          <a:bodyPr>
            <a:normAutofit/>
          </a:bodyPr>
          <a:lstStyle/>
          <a:p>
            <a:r>
              <a:rPr lang="ru-RU" dirty="0"/>
              <a:t>Практика показывает, что для таких учащихся бывает  целесообразно  обрабатывать информационный  текст: делать его максимально сжатым, предложения – простыми, изложение –тезисным, максимально дополнять иллюстрациями и </a:t>
            </a:r>
            <a:r>
              <a:rPr lang="ru-RU" dirty="0" smtClean="0"/>
              <a:t>схемами;</a:t>
            </a:r>
          </a:p>
          <a:p>
            <a:r>
              <a:rPr lang="ru-RU" b="1" u="sng" dirty="0"/>
              <a:t>Лучше всего  приготовить тезисное изложение лекции</a:t>
            </a:r>
            <a:r>
              <a:rPr lang="ru-RU" b="1" dirty="0"/>
              <a:t> </a:t>
            </a:r>
            <a:r>
              <a:rPr lang="ru-RU" dirty="0"/>
              <a:t>заранее в печатном варианте и раздать материал студентам заранее или во время занятия.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79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b="1" dirty="0"/>
              <a:t>Один вид деятельности в одно </a:t>
            </a:r>
            <a:r>
              <a:rPr lang="ru-RU" b="1" dirty="0" smtClean="0"/>
              <a:t>время</a:t>
            </a:r>
          </a:p>
          <a:p>
            <a:pPr lvl="0"/>
            <a:r>
              <a:rPr lang="ru-RU" dirty="0"/>
              <a:t>глухому доступен только один канал восприятия в одно время: или слушать (смотреть) объяснения(и перевод, если он есть), или писать с доски.</a:t>
            </a:r>
          </a:p>
          <a:p>
            <a:r>
              <a:rPr lang="ru-RU" dirty="0"/>
              <a:t>Оптимально </a:t>
            </a:r>
            <a:r>
              <a:rPr lang="ru-RU" u="sng" dirty="0"/>
              <a:t>чередовать теорию и практику короткими циклами</a:t>
            </a:r>
            <a:r>
              <a:rPr lang="ru-RU" dirty="0"/>
              <a:t>, с большим углублением в каждом цикле.  </a:t>
            </a:r>
            <a:r>
              <a:rPr lang="ru-RU" dirty="0" err="1"/>
              <a:t>Неслышащим</a:t>
            </a:r>
            <a:r>
              <a:rPr lang="ru-RU" dirty="0"/>
              <a:t> ученикам  лучше раз показать, чем два раза рассказать.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910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нужно привлечь внимание, то можно это сделать легким  взмахом руки,  слегка коснуться плеча или руки, можно слегка постучать по столу (вибрация) или, если, человек стоит спиной, а нужно срочно привлечь внимание, можно сильно топнуть ногой по полу  ( если он деревянный).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2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если педагог сможет объяснить какое-то  понятие на жестовом языке  и   продактилировать слово, используя дактилологию  (пальцевую азбуку) –  это будет только способствовать лучшему усвоению предмета учениками.  </a:t>
            </a:r>
          </a:p>
          <a:p>
            <a:r>
              <a:rPr lang="ru-RU" dirty="0"/>
              <a:t>Стремление  педагога овладеть  основами жестового языка и дактилологии  способствует  лучшему взаимопониманию и росту доверия между учителем и учениками.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правила общения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Нарушение слуха – видимая часть айсберга</a:t>
            </a:r>
          </a:p>
          <a:p>
            <a:r>
              <a:rPr lang="ru-RU" dirty="0" smtClean="0"/>
              <a:t>Нарушения слуха проявляются по – разному</a:t>
            </a:r>
          </a:p>
          <a:p>
            <a:pPr lvl="0"/>
            <a:r>
              <a:rPr lang="ru-RU" dirty="0"/>
              <a:t>Информация о методах обучения </a:t>
            </a:r>
            <a:r>
              <a:rPr lang="ru-RU" dirty="0" err="1"/>
              <a:t>неслышащих</a:t>
            </a:r>
            <a:r>
              <a:rPr lang="ru-RU" dirty="0"/>
              <a:t> обширна и доступна.</a:t>
            </a:r>
          </a:p>
          <a:p>
            <a:pPr lvl="0"/>
            <a:r>
              <a:rPr lang="ru-RU" dirty="0"/>
              <a:t>Учебный процесс  нужно организовать с учетом возможностей и потребностей  </a:t>
            </a:r>
            <a:r>
              <a:rPr lang="ru-RU" dirty="0" err="1"/>
              <a:t>неслышащих</a:t>
            </a:r>
            <a:r>
              <a:rPr lang="ru-RU" dirty="0"/>
              <a:t> </a:t>
            </a:r>
            <a:r>
              <a:rPr lang="ru-RU" dirty="0" smtClean="0"/>
              <a:t>студентов</a:t>
            </a:r>
          </a:p>
          <a:p>
            <a:r>
              <a:rPr lang="ru-RU" dirty="0"/>
              <a:t>Конкретность, простота  и ясность речи  - залог </a:t>
            </a:r>
            <a:r>
              <a:rPr lang="ru-RU" dirty="0" smtClean="0"/>
              <a:t>понимания</a:t>
            </a:r>
          </a:p>
          <a:p>
            <a:pPr lvl="0"/>
            <a:r>
              <a:rPr lang="ru-RU" dirty="0"/>
              <a:t>Один вид деятельности в одно время</a:t>
            </a:r>
          </a:p>
          <a:p>
            <a:pPr lvl="0"/>
            <a:r>
              <a:rPr lang="ru-RU" dirty="0"/>
              <a:t>Привлекать внимание нужно </a:t>
            </a:r>
            <a:r>
              <a:rPr lang="ru-RU" dirty="0" smtClean="0"/>
              <a:t>правильно</a:t>
            </a:r>
          </a:p>
          <a:p>
            <a:r>
              <a:rPr lang="ru-RU" dirty="0"/>
              <a:t>Использование жестового языка – фактор доступности учебной </a:t>
            </a:r>
            <a:r>
              <a:rPr lang="ru-RU" dirty="0" smtClean="0"/>
              <a:t>среды</a:t>
            </a:r>
          </a:p>
          <a:p>
            <a:endParaRPr lang="ru-RU" dirty="0"/>
          </a:p>
          <a:p>
            <a:pPr lvl="0"/>
            <a:endParaRPr lang="ru-RU" dirty="0"/>
          </a:p>
          <a:p>
            <a:endParaRPr lang="ru-RU" dirty="0"/>
          </a:p>
          <a:p>
            <a:pPr lvl="0"/>
            <a:endParaRPr lang="ru-RU" b="1" dirty="0" smtClean="0"/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8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hlinkClick r:id="rId2" action="ppaction://hlinkfile"/>
              </a:rPr>
              <a:t>Жестовая речь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lvl="0"/>
            <a:endParaRPr lang="ru-RU" dirty="0"/>
          </a:p>
          <a:p>
            <a:endParaRPr lang="ru-RU" dirty="0"/>
          </a:p>
          <a:p>
            <a:pPr lvl="0"/>
            <a:endParaRPr lang="ru-RU" b="1" dirty="0" smtClean="0"/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1" r="13007" b="6388"/>
          <a:stretch/>
        </p:blipFill>
        <p:spPr>
          <a:xfrm rot="5400000">
            <a:off x="448319" y="2429526"/>
            <a:ext cx="4276682" cy="29832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0" r="11151"/>
          <a:stretch/>
        </p:blipFill>
        <p:spPr>
          <a:xfrm rot="5400000">
            <a:off x="4345172" y="2176635"/>
            <a:ext cx="3703891" cy="372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246</TotalTime>
  <Words>1217</Words>
  <Application>Microsoft Office PowerPoint</Application>
  <PresentationFormat>Экран (4:3)</PresentationFormat>
  <Paragraphs>102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Brush Script MT</vt:lpstr>
      <vt:lpstr>Calibri</vt:lpstr>
      <vt:lpstr>Constantia</vt:lpstr>
      <vt:lpstr>Franklin Gothic Book</vt:lpstr>
      <vt:lpstr>Rage Italic</vt:lpstr>
      <vt:lpstr>Кнопка</vt:lpstr>
      <vt:lpstr>Психолого – педагогические особенности обучения студентов с нарушением слуха</vt:lpstr>
      <vt:lpstr>Причины нарушения слуха</vt:lpstr>
      <vt:lpstr>Строение органа слуха</vt:lpstr>
      <vt:lpstr>Презентация PowerPoint</vt:lpstr>
      <vt:lpstr>Классификация нарушений слуха</vt:lpstr>
      <vt:lpstr>Особенности речи слабослышащих и глухих</vt:lpstr>
      <vt:lpstr>Технология общения со слабослышащими</vt:lpstr>
      <vt:lpstr>Психологические особенности обучающихся с нарушением слуха</vt:lpstr>
      <vt:lpstr>Условия успешной социализации в образовательном процессе</vt:lpstr>
      <vt:lpstr>Как общаться с людьми с нарушением слуха</vt:lpstr>
      <vt:lpstr>Презентация PowerPoint</vt:lpstr>
      <vt:lpstr>Технологии обучения глухих и слабослышащих</vt:lpstr>
      <vt:lpstr>Технологии обучения глухих и слабослышащих</vt:lpstr>
      <vt:lpstr>Технологии обучения глухих и слабослышащих</vt:lpstr>
      <vt:lpstr>Технологии обучения глухих и слабослышащих</vt:lpstr>
      <vt:lpstr>Технологии обучения глухих и слабослышащих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правила общения</vt:lpstr>
      <vt:lpstr>Жестовая речь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 – педагогические особенности обучения студентов с нарушением слуха</dc:title>
  <dc:creator>Worck</dc:creator>
  <cp:lastModifiedBy>Пользователь Windows</cp:lastModifiedBy>
  <cp:revision>28</cp:revision>
  <cp:lastPrinted>2019-04-11T07:24:58Z</cp:lastPrinted>
  <dcterms:created xsi:type="dcterms:W3CDTF">2019-04-07T16:28:59Z</dcterms:created>
  <dcterms:modified xsi:type="dcterms:W3CDTF">2019-04-11T07:26:49Z</dcterms:modified>
</cp:coreProperties>
</file>