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2" r:id="rId1"/>
  </p:sldMasterIdLst>
  <p:notesMasterIdLst>
    <p:notesMasterId r:id="rId7"/>
  </p:notesMasterIdLst>
  <p:handoutMasterIdLst>
    <p:handoutMasterId r:id="rId8"/>
  </p:handoutMasterIdLst>
  <p:sldIdLst>
    <p:sldId id="256" r:id="rId2"/>
    <p:sldId id="257" r:id="rId3"/>
    <p:sldId id="259" r:id="rId4"/>
    <p:sldId id="260" r:id="rId5"/>
    <p:sldId id="262" r:id="rId6"/>
  </p:sldIdLst>
  <p:sldSz cx="12192000" cy="6858000"/>
  <p:notesSz cx="9872663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92AD7B-A316-4B54-89BD-C3BA04D75C90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0B0044-5AC6-4F4D-A3AA-2E524CA46B9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84693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592224" y="1"/>
            <a:ext cx="4278154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0F61353-1028-4615-961F-58E3F8E4AC46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897188" y="849313"/>
            <a:ext cx="4078287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87267" y="3271381"/>
            <a:ext cx="789813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592224" y="6456612"/>
            <a:ext cx="4278154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29759-DA9B-4873-9D13-12A3399CE99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28322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оценкам, около 1,3 млрд человек в мире живут с той или иной формой нарушения зрения.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касается зрения вдаль, легкие нарушения зрения отмечаются у 188,5 млн человек, от умеренных до тяжелых – у 217 млн, тогда как 36 млн человек поражены слепотой (1).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касается зрения вблизи, с такого рода нарушениями зрения живут 826 млн человек (2).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В глобальных масштабах основными причинами нарушения зрения выступают нескорректированные аномалии рефракции и катаракта.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Приблизительно 80% всех случаев нарушения зрения, отмечающихся в мире, считаются предотвратимыми.</a:t>
            </a:r>
          </a:p>
          <a:p>
            <a:r>
              <a:rPr lang="ru-RU" sz="1200" b="1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Большинство людей с нарушениями зрения входят в возрастную группу старше 50 лет.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9759-DA9B-4873-9D13-12A3399CE992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63454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Качество жизни людей с нарушениями зрения зависит от многих различных факторов. Сюда относятся, например, наличие мер профилактики и лечения, доступ к восстановлению зрения (включая вспомогательные устройства, такие как очки или белые трости) и то, сталкивается ли человек с проблемами, связанными с недоступностью зданий, транспорта и информации.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29759-DA9B-4873-9D13-12A3399CE992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00426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393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830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695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8491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19066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77322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8132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583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33095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05500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58775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262367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9638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45810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916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2011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89625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EF306140-BA4E-4633-B3C2-E2493BC3E64C}" type="datetimeFigureOut">
              <a:rPr lang="ru-RU" smtClean="0"/>
              <a:t>20.12.2020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65D62A-6D15-49DF-901A-076394EB7F1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74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64" r:id="rId2"/>
    <p:sldLayoutId id="2147483765" r:id="rId3"/>
    <p:sldLayoutId id="2147483766" r:id="rId4"/>
    <p:sldLayoutId id="2147483767" r:id="rId5"/>
    <p:sldLayoutId id="2147483768" r:id="rId6"/>
    <p:sldLayoutId id="2147483769" r:id="rId7"/>
    <p:sldLayoutId id="2147483770" r:id="rId8"/>
    <p:sldLayoutId id="2147483771" r:id="rId9"/>
    <p:sldLayoutId id="2147483772" r:id="rId10"/>
    <p:sldLayoutId id="2147483773" r:id="rId11"/>
    <p:sldLayoutId id="2147483774" r:id="rId12"/>
    <p:sldLayoutId id="2147483775" r:id="rId13"/>
    <p:sldLayoutId id="2147483776" r:id="rId14"/>
    <p:sldLayoutId id="2147483777" r:id="rId15"/>
    <p:sldLayoutId id="2147483778" r:id="rId16"/>
    <p:sldLayoutId id="2147483779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630851" y="1626576"/>
            <a:ext cx="6996726" cy="1846385"/>
          </a:xfrm>
        </p:spPr>
        <p:txBody>
          <a:bodyPr>
            <a:noAutofit/>
          </a:bodyPr>
          <a:lstStyle/>
          <a:p>
            <a:r>
              <a:rPr lang="ru-RU" sz="3200" dirty="0" smtClean="0"/>
              <a:t>Психолого – педагогические особенности обучения обучающихся с нарушением зрения</a:t>
            </a:r>
            <a:endParaRPr lang="ru-RU" sz="32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30851" y="4104052"/>
            <a:ext cx="6815669" cy="109220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96159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Понятие нарушение зрения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/>
              <a:t>Степень нарушения зрительной функции определяется по уровню снижения </a:t>
            </a:r>
            <a:r>
              <a:rPr lang="ru-RU" b="1" dirty="0"/>
              <a:t>остроты зрения </a:t>
            </a:r>
            <a:r>
              <a:rPr lang="ru-RU" dirty="0"/>
              <a:t>– способности глаза видеть две светящиеся точки при минимальном расстоянии между ними. </a:t>
            </a:r>
            <a:endParaRPr lang="ru-RU" dirty="0" smtClean="0"/>
          </a:p>
          <a:p>
            <a:r>
              <a:rPr lang="ru-RU" dirty="0" smtClean="0"/>
              <a:t>За </a:t>
            </a:r>
            <a:r>
              <a:rPr lang="ru-RU" dirty="0"/>
              <a:t>нормальную остроту зрения, равную единице – 1,0, принимается способность человека различать буквы или знаки десятой строки специальной таблицы на расстоянии пяти метров. </a:t>
            </a:r>
            <a:endParaRPr lang="ru-RU" dirty="0" smtClean="0"/>
          </a:p>
          <a:p>
            <a:r>
              <a:rPr lang="ru-RU" dirty="0" smtClean="0"/>
              <a:t>Разница </a:t>
            </a:r>
            <a:r>
              <a:rPr lang="ru-RU" dirty="0"/>
              <a:t>в способности различать знаки между последующей и предыдущей строками означает разницу в остроте зрения на 0,1</a:t>
            </a:r>
            <a:r>
              <a:rPr lang="ru-RU" dirty="0" smtClean="0"/>
              <a:t>.</a:t>
            </a:r>
          </a:p>
          <a:p>
            <a:r>
              <a:rPr lang="ru-RU" dirty="0"/>
              <a:t>Согласно Международной классификации болезней 11 (2018 г.), нарушения зрения делятся на две группы: </a:t>
            </a:r>
            <a:r>
              <a:rPr lang="ru-RU" dirty="0" smtClean="0"/>
              <a:t>нарушение зрения вдаль, нарушение зрения вблизи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3799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Причины нарушения зрения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95402" y="2560320"/>
            <a:ext cx="4718304" cy="3310128"/>
          </a:xfrm>
        </p:spPr>
        <p:txBody>
          <a:bodyPr>
            <a:normAutofit fontScale="85000" lnSpcReduction="10000"/>
          </a:bodyPr>
          <a:lstStyle/>
          <a:p>
            <a:r>
              <a:rPr lang="ru-RU" dirty="0"/>
              <a:t>нескорректированные аномалии рефракции;</a:t>
            </a:r>
          </a:p>
          <a:p>
            <a:r>
              <a:rPr lang="ru-RU" dirty="0"/>
              <a:t>катаракта;</a:t>
            </a:r>
          </a:p>
          <a:p>
            <a:r>
              <a:rPr lang="ru-RU" dirty="0"/>
              <a:t>возрастная дегенерация желтого пятна;</a:t>
            </a:r>
          </a:p>
          <a:p>
            <a:r>
              <a:rPr lang="ru-RU" dirty="0"/>
              <a:t>глаукома;</a:t>
            </a:r>
          </a:p>
          <a:p>
            <a:r>
              <a:rPr lang="ru-RU" dirty="0"/>
              <a:t>диабетическая </a:t>
            </a:r>
            <a:r>
              <a:rPr lang="ru-RU" dirty="0" err="1"/>
              <a:t>ретинопатия</a:t>
            </a:r>
            <a:r>
              <a:rPr lang="ru-RU" dirty="0"/>
              <a:t>;</a:t>
            </a:r>
          </a:p>
          <a:p>
            <a:r>
              <a:rPr lang="ru-RU" dirty="0"/>
              <a:t>помутнение роговицы;</a:t>
            </a:r>
          </a:p>
          <a:p>
            <a:r>
              <a:rPr lang="ru-RU" dirty="0"/>
              <a:t>трахома.</a:t>
            </a:r>
          </a:p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10000"/>
          </a:bodyPr>
          <a:lstStyle/>
          <a:p>
            <a:r>
              <a:rPr lang="ru-RU" dirty="0"/>
              <a:t>врожденные катаракты, обусловленные наследственными </a:t>
            </a:r>
            <a:r>
              <a:rPr lang="ru-RU" dirty="0" smtClean="0"/>
              <a:t>факторами;</a:t>
            </a:r>
          </a:p>
          <a:p>
            <a:r>
              <a:rPr lang="ru-RU" dirty="0" smtClean="0"/>
              <a:t>внутриутробные инфекции плода; </a:t>
            </a:r>
          </a:p>
          <a:p>
            <a:r>
              <a:rPr lang="ru-RU" dirty="0" smtClean="0"/>
              <a:t>Заболевания зрительного нерва и пр.</a:t>
            </a:r>
            <a:endParaRPr lang="ru-RU" dirty="0"/>
          </a:p>
        </p:txBody>
      </p:sp>
      <p:sp>
        <p:nvSpPr>
          <p:cNvPr id="8" name="AutoShape 8" descr="ÐÐ°ÑÑÐ¸Ð½ÐºÐ¸ Ð¿Ð¾ Ð·Ð°Ð¿ÑÐ¾ÑÑ ÐºÐ°ÑÐ°ÑÐ°ÐºÑÐ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" name="AutoShape 10" descr="ÐÐ°ÑÑÐ¸Ð½ÐºÐ¸ Ð¿Ð¾ Ð·Ð°Ð¿ÑÐ¾ÑÑ ÐºÐ°ÑÐ°ÑÐ°ÐºÑÐ°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AutoShape 12" descr="ÐÐ°ÑÑÐ¸Ð½ÐºÐ¸ Ð¿Ð¾ Ð·Ð°Ð¿ÑÐ¾ÑÑ Ð³Ð»Ð°ÑÐºÐ¾Ð¼Ð°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3046" y="4563619"/>
            <a:ext cx="2886075" cy="1581150"/>
          </a:xfrm>
          <a:prstGeom prst="rect">
            <a:avLst/>
          </a:prstGeom>
        </p:spPr>
      </p:pic>
      <p:pic>
        <p:nvPicPr>
          <p:cNvPr id="1038" name="Picture 14" descr="ÐÐ°ÑÑÐ¸Ð½ÐºÐ¸ Ð¿Ð¾ Ð·Ð°Ð¿ÑÐ¾ÑÑ Ð°Ð¼Ð±Ð»Ð¸Ð¾Ð¿Ð¸Ñ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2940" y="4457966"/>
            <a:ext cx="3036033" cy="1549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895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Виды нарушения зрения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470638"/>
            <a:ext cx="9601196" cy="3640016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1</a:t>
            </a:r>
            <a:r>
              <a:rPr lang="ru-RU" dirty="0"/>
              <a:t>) </a:t>
            </a:r>
            <a:r>
              <a:rPr lang="ru-RU" b="1" dirty="0"/>
              <a:t>слепые </a:t>
            </a:r>
            <a:r>
              <a:rPr lang="ru-RU" dirty="0"/>
              <a:t>– это дети с полным отсутствием зрительных ощущений, либо имеющие остаточное зрение (максимальная острота зрения – 0,04 на лучше видящем глазу с применением обычных средств коррекции – очков), либо сохранившие способность к </a:t>
            </a:r>
            <a:r>
              <a:rPr lang="ru-RU" dirty="0" err="1"/>
              <a:t>светоощущению</a:t>
            </a:r>
            <a:r>
              <a:rPr lang="ru-RU" dirty="0"/>
              <a:t>;</a:t>
            </a:r>
          </a:p>
          <a:p>
            <a:r>
              <a:rPr lang="ru-RU" dirty="0"/>
              <a:t>2) </a:t>
            </a:r>
            <a:r>
              <a:rPr lang="ru-RU" b="1" dirty="0"/>
              <a:t>абсолютно, или тотально, слепые </a:t>
            </a:r>
            <a:r>
              <a:rPr lang="ru-RU" dirty="0"/>
              <a:t>– дети с полным отсутствием зрительных ощущений; </a:t>
            </a:r>
            <a:r>
              <a:rPr lang="ru-RU" b="1" dirty="0"/>
              <a:t>частично слепые </a:t>
            </a:r>
            <a:r>
              <a:rPr lang="ru-RU" dirty="0"/>
              <a:t>– дети, имеющие </a:t>
            </a:r>
            <a:r>
              <a:rPr lang="ru-RU" dirty="0" err="1"/>
              <a:t>светоощущения</a:t>
            </a:r>
            <a:r>
              <a:rPr lang="ru-RU" dirty="0"/>
              <a:t>, форменное зрение с остротой зрения от 0,005 до 0,04;</a:t>
            </a:r>
          </a:p>
          <a:p>
            <a:r>
              <a:rPr lang="ru-RU" dirty="0"/>
              <a:t>3) </a:t>
            </a:r>
            <a:r>
              <a:rPr lang="ru-RU" b="1" dirty="0"/>
              <a:t>слабовидящие </a:t>
            </a:r>
            <a:r>
              <a:rPr lang="ru-RU" dirty="0"/>
              <a:t>– дети с остротой зрения от 0,05 до 0,2. Главное их отличие от слепых в том, что при выраженном снижении остроты восприятия зрительный анализатор остается основным источником восприятия информации об окружающем мире и может использоваться в качестве ведущего в учебном процессе, включая чтение и письмо.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686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Последствия слепоты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95401" y="2556932"/>
            <a:ext cx="9601196" cy="3457006"/>
          </a:xfrm>
        </p:spPr>
        <p:txBody>
          <a:bodyPr>
            <a:normAutofit fontScale="92500"/>
          </a:bodyPr>
          <a:lstStyle/>
          <a:p>
            <a:pPr lvl="0" fontAlgn="base"/>
            <a:r>
              <a:rPr lang="ru-RU" dirty="0" smtClean="0"/>
              <a:t>ограниченность </a:t>
            </a:r>
            <a:r>
              <a:rPr lang="ru-RU" dirty="0"/>
              <a:t>двигательной сферы; </a:t>
            </a:r>
          </a:p>
          <a:p>
            <a:pPr lvl="0" fontAlgn="base"/>
            <a:r>
              <a:rPr lang="ru-RU" dirty="0"/>
              <a:t>неполнота содержания социального опыта; </a:t>
            </a:r>
          </a:p>
          <a:p>
            <a:pPr lvl="0" fontAlgn="base"/>
            <a:r>
              <a:rPr lang="ru-RU" dirty="0"/>
              <a:t>своеобразие эмоционально-волевой сферы, характера, чувственного опыта; </a:t>
            </a:r>
          </a:p>
          <a:p>
            <a:pPr lvl="0" fontAlgn="base"/>
            <a:r>
              <a:rPr lang="ru-RU" dirty="0"/>
              <a:t>возникновение трудностей в игровой, учебной и профессиональной деятельности; </a:t>
            </a:r>
          </a:p>
          <a:p>
            <a:pPr lvl="0" fontAlgn="base"/>
            <a:r>
              <a:rPr lang="ru-RU" dirty="0"/>
              <a:t>неуверенность, пассивность, склонность к самоизоляции; </a:t>
            </a:r>
          </a:p>
          <a:p>
            <a:pPr lvl="0" fontAlgn="base"/>
            <a:r>
              <a:rPr lang="ru-RU" dirty="0"/>
              <a:t>повышенная возбудимость, раздражительность, агрессивность и др.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04040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52</TotalTime>
  <Words>348</Words>
  <Application>Microsoft Office PowerPoint</Application>
  <PresentationFormat>Широкоэкранный</PresentationFormat>
  <Paragraphs>37</Paragraphs>
  <Slides>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9" baseType="lpstr">
      <vt:lpstr>Arial</vt:lpstr>
      <vt:lpstr>Calibri</vt:lpstr>
      <vt:lpstr>Garamond</vt:lpstr>
      <vt:lpstr>Натуральные материалы</vt:lpstr>
      <vt:lpstr>Психолого – педагогические особенности обучения обучающихся с нарушением зрения</vt:lpstr>
      <vt:lpstr>Понятие нарушение зрения</vt:lpstr>
      <vt:lpstr>Причины нарушения зрения</vt:lpstr>
      <vt:lpstr>Виды нарушения зрения</vt:lpstr>
      <vt:lpstr>Последствия слепоты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Психолого – педагогические особенности обучения обучающихся с нарушением зрения</dc:title>
  <dc:creator>Пользователь Windows</dc:creator>
  <cp:lastModifiedBy>Учетная запись Майкрософт</cp:lastModifiedBy>
  <cp:revision>10</cp:revision>
  <cp:lastPrinted>2019-04-11T07:14:58Z</cp:lastPrinted>
  <dcterms:created xsi:type="dcterms:W3CDTF">2019-04-08T13:08:53Z</dcterms:created>
  <dcterms:modified xsi:type="dcterms:W3CDTF">2020-12-20T20:20:57Z</dcterms:modified>
</cp:coreProperties>
</file>